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81" r:id="rId7"/>
    <p:sldId id="282" r:id="rId8"/>
    <p:sldId id="283" r:id="rId9"/>
    <p:sldId id="284" r:id="rId10"/>
    <p:sldId id="285" r:id="rId11"/>
    <p:sldId id="286" r:id="rId12"/>
    <p:sldId id="299" r:id="rId13"/>
    <p:sldId id="300" r:id="rId14"/>
    <p:sldId id="301" r:id="rId15"/>
    <p:sldId id="302" r:id="rId16"/>
    <p:sldId id="303" r:id="rId17"/>
    <p:sldId id="304" r:id="rId18"/>
    <p:sldId id="315" r:id="rId19"/>
    <p:sldId id="314" r:id="rId20"/>
    <p:sldId id="259" r:id="rId21"/>
    <p:sldId id="260" r:id="rId22"/>
    <p:sldId id="326" r:id="rId23"/>
    <p:sldId id="263" r:id="rId24"/>
    <p:sldId id="268" r:id="rId25"/>
    <p:sldId id="269" r:id="rId26"/>
    <p:sldId id="270" r:id="rId27"/>
    <p:sldId id="271" r:id="rId28"/>
    <p:sldId id="272"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howGuides="1">
      <p:cViewPr varScale="1">
        <p:scale>
          <a:sx n="116" d="100"/>
          <a:sy n="116" d="100"/>
        </p:scale>
        <p:origin x="336" y="108"/>
      </p:cViewPr>
      <p:guideLst>
        <p:guide orient="horz" pos="2165"/>
        <p:guide pos="3764"/>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tags" Target="tags/tag9.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读</a:t>
            </a:r>
            <a:endParaRPr lang="zh-CN" altLang="en-US">
              <a:sym typeface="+mn-ea"/>
            </a:endParaRPr>
          </a:p>
          <a:p>
            <a:r>
              <a:rPr lang="zh-CN" altLang="en-US">
                <a:sym typeface="+mn-ea"/>
              </a:rPr>
              <a:t>场景图是一种由目标节点、属性节点、关系节点组成的用于描述图像或者句子语义信息的数据格式。</a:t>
            </a:r>
            <a:endParaRPr lang="zh-CN" altLang="en-US"/>
          </a:p>
          <a:p>
            <a:endParaRPr lang="zh-CN" altLang="en-US"/>
          </a:p>
          <a:p>
            <a:r>
              <a:rPr lang="zh-CN" altLang="en-US"/>
              <a:t>整个图由</a:t>
            </a:r>
            <a:r>
              <a:rPr lang="en-US" altLang="zh-CN"/>
              <a:t>G</a:t>
            </a:r>
            <a:r>
              <a:rPr lang="zh-CN" altLang="en-US"/>
              <a:t>表示，</a:t>
            </a:r>
            <a:r>
              <a:rPr lang="en-US" altLang="zh-CN"/>
              <a:t>G</a:t>
            </a:r>
            <a:r>
              <a:rPr lang="zh-CN" altLang="en-US"/>
              <a:t>由目标节点集和关系边集</a:t>
            </a:r>
            <a:r>
              <a:rPr lang="zh-CN" altLang="en-US"/>
              <a:t>组成</a:t>
            </a:r>
            <a:endParaRPr lang="zh-CN" altLang="en-US"/>
          </a:p>
          <a:p>
            <a:r>
              <a:rPr lang="zh-CN" altLang="en-US"/>
              <a:t>目标节点集中有很多目标，</a:t>
            </a:r>
            <a:r>
              <a:rPr lang="zh-CN" altLang="en-US">
                <a:sym typeface="+mn-ea"/>
              </a:rPr>
              <a:t>一个目标中包含节点分类标签和属性节点</a:t>
            </a:r>
            <a:endParaRPr lang="zh-CN" altLang="en-US"/>
          </a:p>
          <a:p>
            <a:endParaRPr lang="zh-CN" altLang="en-US"/>
          </a:p>
          <a:p>
            <a:r>
              <a:rPr lang="zh-CN" altLang="en-US"/>
              <a:t>关系边集中含有多</a:t>
            </a:r>
            <a:r>
              <a:rPr lang="zh-CN" altLang="en-US"/>
              <a:t>条边，一个边中包含主语节点、关系节点、宾语</a:t>
            </a:r>
            <a:r>
              <a:rPr lang="zh-CN" altLang="en-US"/>
              <a:t>节点</a:t>
            </a:r>
            <a:endParaRPr lang="zh-CN" altLang="en-US"/>
          </a:p>
          <a:p>
            <a:endParaRPr lang="zh-CN" altLang="en-US"/>
          </a:p>
          <a:p>
            <a:r>
              <a:rPr lang="zh-CN" altLang="en-US">
                <a:sym typeface="+mn-ea"/>
              </a:rPr>
              <a:t>在</a:t>
            </a:r>
            <a:r>
              <a:rPr lang="en-US" altLang="zh-CN">
                <a:sym typeface="+mn-ea"/>
              </a:rPr>
              <a:t>Image Caption</a:t>
            </a:r>
            <a:r>
              <a:rPr lang="zh-CN" altLang="en-US">
                <a:sym typeface="+mn-ea"/>
              </a:rPr>
              <a:t>中场景图常常被用作控制信号或者辅助信息使用</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PPT</a:t>
            </a:r>
            <a:endParaRPr lang="en-US" altLang="zh-CN">
              <a:sym typeface="+mn-ea"/>
            </a:endParaRPr>
          </a:p>
          <a:p>
            <a:r>
              <a:rPr lang="en-US" altLang="zh-CN">
                <a:sym typeface="+mn-ea"/>
              </a:rPr>
              <a:t>1.</a:t>
            </a:r>
            <a:r>
              <a:rPr lang="zh-CN" altLang="en-US">
                <a:sym typeface="+mn-ea"/>
              </a:rPr>
              <a:t>句子场景图生成。他用的方法是</a:t>
            </a:r>
            <a:r>
              <a:rPr lang="en-US" altLang="zh-CN">
                <a:sym typeface="+mn-ea"/>
              </a:rPr>
              <a:t>ECCV2016</a:t>
            </a:r>
            <a:r>
              <a:rPr lang="zh-CN" altLang="en-US">
                <a:sym typeface="+mn-ea"/>
              </a:rPr>
              <a:t>的一篇</a:t>
            </a:r>
            <a:r>
              <a:rPr lang="zh-CN" altLang="en-US">
                <a:sym typeface="+mn-ea"/>
              </a:rPr>
              <a:t>文章</a:t>
            </a:r>
            <a:endParaRPr lang="zh-CN" altLang="en-US">
              <a:sym typeface="+mn-ea"/>
            </a:endParaRPr>
          </a:p>
          <a:p>
            <a:r>
              <a:rPr lang="en-US" altLang="zh-CN">
                <a:sym typeface="+mn-ea"/>
              </a:rPr>
              <a:t>2.</a:t>
            </a:r>
            <a:r>
              <a:rPr lang="zh-CN" altLang="en-US">
                <a:sym typeface="+mn-ea"/>
              </a:rPr>
              <a:t>句子场景图节点嵌入。采用图卷积的</a:t>
            </a:r>
            <a:r>
              <a:rPr lang="zh-CN" altLang="en-US">
                <a:sym typeface="+mn-ea"/>
              </a:rPr>
              <a:t>策略。对于三种不同的节点采用三种嵌入策略。</a:t>
            </a:r>
            <a:endParaRPr lang="zh-CN" altLang="en-US">
              <a:sym typeface="+mn-ea"/>
            </a:endParaRPr>
          </a:p>
          <a:p>
            <a:r>
              <a:rPr lang="zh-CN" altLang="en-US"/>
              <a:t>这三种消息传递策略都是一样的向量拼接</a:t>
            </a:r>
            <a:r>
              <a:rPr lang="en-US" altLang="zh-CN"/>
              <a:t>+FC+relu</a:t>
            </a:r>
            <a:r>
              <a:rPr lang="zh-CN" altLang="en-US"/>
              <a:t>。</a:t>
            </a:r>
            <a:endParaRPr lang="zh-CN" altLang="en-US"/>
          </a:p>
          <a:p>
            <a:r>
              <a:rPr lang="zh-CN" altLang="en-US"/>
              <a:t>这个</a:t>
            </a:r>
            <a:r>
              <a:rPr lang="en-US" altLang="zh-CN"/>
              <a:t>e</a:t>
            </a:r>
            <a:r>
              <a:rPr lang="zh-CN" altLang="en-US"/>
              <a:t>是一个原始的嵌入</a:t>
            </a:r>
            <a:r>
              <a:rPr lang="zh-CN" altLang="en-US"/>
              <a:t>向量</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mc:AlternateContent xmlns:mc="http://schemas.openxmlformats.org/markup-compatibility/2006">
        <mc:Choice xmlns:a14="http://schemas.microsoft.com/office/drawing/2010/main" Requires="a14">
          <p:sp>
            <p:nvSpPr>
              <p:cNvPr id="3" name="文本占位符 2"/>
              <p:cNvSpPr/>
              <p:nvPr>
                <p:ph type="body" idx="3"/>
              </p:nvPr>
            </p:nvSpPr>
            <p:spPr/>
            <p:txBody>
              <a:bodyPr/>
              <a:p>
                <a:r>
                  <a:rPr lang="zh-CN" altLang="en-US"/>
                  <a:t>字典</a:t>
                </a:r>
                <a:endParaRPr lang="en-US" altLang="zh-CN"/>
              </a:p>
              <a:p>
                <a:r>
                  <a:rPr lang="en-US" altLang="zh-CN"/>
                  <a:t>D</a:t>
                </a:r>
                <a:r>
                  <a:rPr lang="zh-CN" altLang="en-US"/>
                  <a:t>是用来保存语言偏差的字典，</a:t>
                </a:r>
                <a:r>
                  <a:rPr lang="zh-CN" altLang="en-US">
                    <a:sym typeface="+mn-ea"/>
                  </a:rPr>
                  <a:t>表示为d×K矩阵，实验中为</a:t>
                </a:r>
                <a:r>
                  <a:rPr lang="en-US" altLang="zh-CN"/>
                  <a:t>1000x10000.</a:t>
                </a:r>
                <a:endParaRPr lang="en-US" altLang="zh-CN"/>
              </a:p>
              <a:p>
                <a:r>
                  <a:rPr lang="zh-CN" altLang="en-US">
                    <a:sym typeface="+mn-ea"/>
                  </a:rPr>
                  <a:t>d是嵌入特征维度，最终</a:t>
                </a:r>
                <a14:m>
                  <m:oMath xmlns:m="http://schemas.openxmlformats.org/officeDocument/2006/math">
                    <m:acc>
                      <m:accPr>
                        <m:ctrlPr>
                          <a:rPr lang="zh-CN" altLang="en-US">
                            <a:sym typeface="+mn-ea"/>
                          </a:rPr>
                        </m:ctrlPr>
                      </m:accPr>
                      <m:e>
                        <m:r>
                          <a:rPr lang="zh-CN" altLang="en-US">
                            <a:latin typeface="Cambria Math" panose="02040503050406030204" charset="0"/>
                            <a:sym typeface="+mn-ea"/>
                          </a:rPr>
                          <m:t>𝑥</m:t>
                        </m:r>
                      </m:e>
                    </m:acc>
                  </m:oMath>
                </a14:m>
                <a:r>
                  <a:rPr lang="zh-CN" altLang="en-US">
                    <a:sym typeface="+mn-ea"/>
                  </a:rPr>
                  <a:t>的维度也是d</a:t>
                </a:r>
                <a:endParaRPr lang="zh-CN" altLang="en-US">
                  <a:sym typeface="+mn-ea"/>
                </a:endParaRPr>
              </a:p>
              <a:p>
                <a:r>
                  <a:rPr lang="en-US" altLang="zh-CN">
                    <a:sym typeface="+mn-ea"/>
                  </a:rPr>
                  <a:t>k</a:t>
                </a:r>
                <a:r>
                  <a:rPr lang="zh-CN" altLang="en-US">
                    <a:sym typeface="+mn-ea"/>
                  </a:rPr>
                  <a:t>是字典的尺寸</a:t>
                </a:r>
                <a:endParaRPr lang="zh-CN" altLang="en-US">
                  <a:sym typeface="+mn-ea"/>
                </a:endParaRPr>
              </a:p>
              <a:p>
                <a:endParaRPr lang="zh-CN" altLang="en-US"/>
              </a:p>
              <a:p>
                <a:r>
                  <a:rPr lang="zh-CN" altLang="en-US"/>
                  <a:t>解码</a:t>
                </a:r>
                <a:endParaRPr lang="zh-CN" altLang="en-US"/>
              </a:p>
              <a:p>
                <a:r>
                  <a:rPr lang="zh-CN" altLang="en-US">
                    <a:sym typeface="+mn-ea"/>
                  </a:rPr>
                  <a:t>经过映射</a:t>
                </a:r>
                <a:r>
                  <a:rPr lang="zh-CN" altLang="en-US">
                    <a:sym typeface="+mn-ea"/>
                  </a:rPr>
                  <a:t>之后，解码过程与</a:t>
                </a:r>
                <a:r>
                  <a:rPr lang="en-US" altLang="zh-CN">
                    <a:sym typeface="+mn-ea"/>
                  </a:rPr>
                  <a:t>image caption</a:t>
                </a:r>
                <a:r>
                  <a:rPr lang="zh-CN" altLang="en-US">
                    <a:sym typeface="+mn-ea"/>
                  </a:rPr>
                  <a:t>过程是一样的，本文选用的</a:t>
                </a:r>
                <a:r>
                  <a:rPr lang="en-US" altLang="zh-CN">
                    <a:sym typeface="+mn-ea"/>
                  </a:rPr>
                  <a:t>bottom up</a:t>
                </a:r>
                <a:r>
                  <a:rPr lang="zh-CN" altLang="en-US">
                    <a:sym typeface="+mn-ea"/>
                  </a:rPr>
                  <a:t>的解码器。</a:t>
                </a:r>
                <a:endParaRPr lang="zh-CN" altLang="en-US">
                  <a:sym typeface="+mn-ea"/>
                </a:endParaRPr>
              </a:p>
              <a:p>
                <a:endParaRPr lang="zh-CN" altLang="en-US"/>
              </a:p>
              <a:p>
                <a:endParaRPr lang="zh-CN" altLang="en-US"/>
              </a:p>
              <a:p>
                <a:endParaRPr lang="zh-CN" altLang="en-US"/>
              </a:p>
              <a:p>
                <a:r>
                  <a:rPr lang="zh-CN" altLang="en-US"/>
                  <a:t>具体训练</a:t>
                </a:r>
                <a:r>
                  <a:rPr lang="zh-CN" altLang="en-US"/>
                  <a:t>过程</a:t>
                </a:r>
                <a:endParaRPr lang="zh-CN" altLang="en-US"/>
              </a:p>
              <a:p>
                <a:r>
                  <a:rPr lang="zh-CN" altLang="en-US">
                    <a:sym typeface="+mn-ea"/>
                  </a:rPr>
                  <a:t>训练过程是由</a:t>
                </a:r>
                <a:r>
                  <a:rPr lang="en-US" altLang="zh-CN">
                    <a:sym typeface="+mn-ea"/>
                  </a:rPr>
                  <a:t>S—G—S</a:t>
                </a:r>
                <a:r>
                  <a:rPr lang="zh-CN" altLang="en-US">
                    <a:sym typeface="+mn-ea"/>
                  </a:rPr>
                  <a:t>的重构过程。</a:t>
                </a:r>
                <a:endParaRPr lang="zh-CN" altLang="en-US">
                  <a:sym typeface="+mn-ea"/>
                </a:endParaRPr>
              </a:p>
              <a:p>
                <a:r>
                  <a:rPr lang="zh-CN" altLang="en-US"/>
                  <a:t>无监督、无限循环的</a:t>
                </a:r>
                <a:r>
                  <a:rPr lang="zh-CN" altLang="en-US"/>
                  <a:t>过程。</a:t>
                </a:r>
                <a:endParaRPr lang="zh-CN" altLang="en-US"/>
              </a:p>
              <a:p>
                <a:endParaRPr lang="zh-CN" altLang="en-US"/>
              </a:p>
              <a:p>
                <a:r>
                  <a:rPr lang="zh-CN" altLang="en-US">
                    <a:sym typeface="+mn-ea"/>
                  </a:rPr>
                  <a:t>使用交叉熵损失训练</a:t>
                </a:r>
                <a:r>
                  <a:rPr lang="en-US" altLang="zh-CN">
                    <a:sym typeface="+mn-ea"/>
                  </a:rPr>
                  <a:t>D</a:t>
                </a:r>
                <a:r>
                  <a:rPr lang="zh-CN" altLang="en-US">
                    <a:sym typeface="+mn-ea"/>
                  </a:rPr>
                  <a:t>。训练过程是由</a:t>
                </a:r>
                <a:r>
                  <a:rPr lang="en-US" altLang="zh-CN">
                    <a:sym typeface="+mn-ea"/>
                  </a:rPr>
                  <a:t>S</a:t>
                </a:r>
                <a:r>
                  <a:rPr lang="zh-CN" altLang="en-US">
                    <a:sym typeface="+mn-ea"/>
                  </a:rPr>
                  <a:t>产生</a:t>
                </a:r>
                <a:r>
                  <a:rPr lang="en-US" altLang="zh-CN">
                    <a:sym typeface="+mn-ea"/>
                  </a:rPr>
                  <a:t>G</a:t>
                </a:r>
                <a:r>
                  <a:rPr lang="zh-CN" altLang="en-US">
                    <a:sym typeface="+mn-ea"/>
                  </a:rPr>
                  <a:t>，通过</a:t>
                </a:r>
                <a:r>
                  <a:rPr lang="en-US" altLang="zh-CN">
                    <a:sym typeface="+mn-ea"/>
                  </a:rPr>
                  <a:t>GCN+</a:t>
                </a:r>
                <a:r>
                  <a:rPr lang="zh-CN" altLang="en-US">
                    <a:sym typeface="+mn-ea"/>
                  </a:rPr>
                  <a:t>内存映射</a:t>
                </a:r>
                <a:r>
                  <a:rPr lang="en-US" altLang="zh-CN">
                    <a:sym typeface="+mn-ea"/>
                  </a:rPr>
                  <a:t>+decoder</a:t>
                </a:r>
                <a:r>
                  <a:rPr lang="zh-CN" altLang="en-US">
                    <a:sym typeface="+mn-ea"/>
                  </a:rPr>
                  <a:t>重构</a:t>
                </a:r>
                <a:r>
                  <a:rPr lang="en-US" altLang="zh-CN">
                    <a:sym typeface="+mn-ea"/>
                  </a:rPr>
                  <a:t>S</a:t>
                </a:r>
                <a:r>
                  <a:rPr lang="zh-CN" altLang="en-US">
                    <a:sym typeface="+mn-ea"/>
                  </a:rPr>
                  <a:t>。他是一个无监督、无限循环的过程。</a:t>
                </a:r>
                <a:endParaRPr lang="zh-CN" altLang="en-US">
                  <a:sym typeface="+mn-ea"/>
                </a:endParaRPr>
              </a:p>
              <a:p>
                <a:endParaRPr lang="zh-CN" altLang="en-US"/>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sym typeface="+mn-ea"/>
              </a:rPr>
              <a:t>PPT</a:t>
            </a:r>
            <a:endParaRPr lang="en-US">
              <a:sym typeface="+mn-ea"/>
            </a:endParaRPr>
          </a:p>
          <a:p>
            <a:r>
              <a:rPr lang="en-US">
                <a:sym typeface="+mn-ea"/>
              </a:rPr>
              <a:t>1.</a:t>
            </a:r>
            <a:r>
              <a:rPr lang="zh-CN" altLang="en-US">
                <a:sym typeface="+mn-ea"/>
              </a:rPr>
              <a:t>利用</a:t>
            </a:r>
            <a:r>
              <a:rPr lang="en-US" altLang="zh-CN">
                <a:sym typeface="+mn-ea"/>
              </a:rPr>
              <a:t>MOTIF Net</a:t>
            </a:r>
            <a:r>
              <a:rPr lang="zh-CN" altLang="en-US">
                <a:sym typeface="+mn-ea"/>
              </a:rPr>
              <a:t>生成场景图（分类器部分是自定义过的）</a:t>
            </a:r>
            <a:endParaRPr lang="zh-CN" altLang="en-US"/>
          </a:p>
          <a:p>
            <a:r>
              <a:rPr lang="zh-CN" altLang="en-US">
                <a:sym typeface="+mn-ea"/>
              </a:rPr>
              <a:t>2.场景图表示：与句子场景图不同的是添加了</a:t>
            </a:r>
            <a:r>
              <a:rPr lang="zh-CN" altLang="en-US">
                <a:sym typeface="+mn-ea"/>
              </a:rPr>
              <a:t>目标节点的视觉特征。注意关系节点没有视觉特征。</a:t>
            </a:r>
            <a:endParaRPr lang="zh-CN" altLang="en-US">
              <a:sym typeface="+mn-ea"/>
            </a:endParaRPr>
          </a:p>
          <a:p>
            <a:r>
              <a:rPr lang="zh-CN" altLang="en-US">
                <a:sym typeface="+mn-ea"/>
              </a:rPr>
              <a:t>3.嵌入：与句子场景图类似，使用4个图卷积嵌入函数。他们分别有独立的fc+relu层。</a:t>
            </a:r>
            <a:endParaRPr lang="zh-CN" altLang="en-US">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PPT</a:t>
            </a:r>
            <a:endParaRPr lang="zh-CN" altLang="en-US"/>
          </a:p>
          <a:p>
            <a:r>
              <a:rPr lang="zh-CN" altLang="en-US"/>
              <a:t>消融实验</a:t>
            </a:r>
            <a:endParaRPr lang="zh-CN" altLang="en-US"/>
          </a:p>
          <a:p>
            <a:r>
              <a:rPr lang="zh-CN" altLang="en-US"/>
              <a:t>右边是各个模型的</a:t>
            </a:r>
            <a:r>
              <a:rPr lang="zh-CN" altLang="en-US"/>
              <a:t>配置</a:t>
            </a:r>
            <a:endParaRPr lang="zh-CN" altLang="en-US"/>
          </a:p>
          <a:p>
            <a:r>
              <a:rPr lang="zh-CN" altLang="en-US"/>
              <a:t>可以看出这几个部分都是有一定的作用</a:t>
            </a:r>
            <a:r>
              <a:rPr lang="zh-CN" altLang="en-US"/>
              <a:t>的</a:t>
            </a:r>
            <a:endParaRPr lang="zh-CN" altLang="en-US"/>
          </a:p>
          <a:p>
            <a:endParaRPr lang="zh-CN" altLang="en-US"/>
          </a:p>
          <a:p>
            <a:endParaRPr lang="zh-CN" altLang="en-US"/>
          </a:p>
          <a:p>
            <a:endParaRPr lang="zh-CN" altLang="en-US"/>
          </a:p>
          <a:p>
            <a:r>
              <a:rPr lang="zh-CN" altLang="en-US">
                <a:sym typeface="+mn-ea"/>
              </a:rPr>
              <a:t>先利用交叉熵损失函数训练caption20个epoch。然后利用强化学习训练40个epoch。</a:t>
            </a:r>
            <a:endParaRPr lang="zh-CN" altLang="en-US">
              <a:sym typeface="+mn-ea"/>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fontAlgn="auto">
              <a:lnSpc>
                <a:spcPct val="150000"/>
              </a:lnSpc>
            </a:pPr>
            <a:r>
              <a:rPr lang="zh-CN" altLang="en-US">
                <a:sym typeface="+mn-ea"/>
              </a:rPr>
              <a:t>读</a:t>
            </a:r>
            <a:endParaRPr lang="zh-CN" altLang="en-US">
              <a:sym typeface="+mn-ea"/>
            </a:endParaRPr>
          </a:p>
          <a:p>
            <a:pPr fontAlgn="auto">
              <a:lnSpc>
                <a:spcPct val="150000"/>
              </a:lnSpc>
            </a:pPr>
            <a:r>
              <a:rPr lang="zh-CN" altLang="en-US">
                <a:sym typeface="+mn-ea"/>
              </a:rPr>
              <a:t>右上图</a:t>
            </a:r>
            <a:r>
              <a:rPr lang="zh-CN" altLang="en-US">
                <a:sym typeface="+mn-ea"/>
              </a:rPr>
              <a:t>是对比使用不同语料库的影响：</a:t>
            </a:r>
            <a:endParaRPr lang="zh-CN" altLang="en-US">
              <a:sym typeface="+mn-ea"/>
            </a:endParaRPr>
          </a:p>
          <a:p>
            <a:pPr fontAlgn="auto">
              <a:lnSpc>
                <a:spcPct val="150000"/>
              </a:lnSpc>
            </a:pPr>
            <a:r>
              <a:rPr lang="en-US" altLang="zh-CN">
                <a:sym typeface="+mn-ea"/>
              </a:rPr>
              <a:t>base</a:t>
            </a:r>
            <a:r>
              <a:rPr lang="zh-CN" altLang="en-US">
                <a:sym typeface="+mn-ea"/>
              </a:rPr>
              <a:t>不使用</a:t>
            </a:r>
            <a:r>
              <a:rPr lang="en-US" altLang="zh-CN">
                <a:sym typeface="+mn-ea"/>
              </a:rPr>
              <a:t>D</a:t>
            </a:r>
            <a:r>
              <a:rPr lang="zh-CN" altLang="en-US">
                <a:sym typeface="+mn-ea"/>
              </a:rPr>
              <a:t>，</a:t>
            </a:r>
            <a:r>
              <a:rPr lang="en-US" altLang="zh-CN">
                <a:sym typeface="+mn-ea"/>
              </a:rPr>
              <a:t>web</a:t>
            </a:r>
            <a:r>
              <a:rPr lang="zh-CN" altLang="en-US">
                <a:sym typeface="+mn-ea"/>
              </a:rPr>
              <a:t>是人工评论</a:t>
            </a:r>
            <a:endParaRPr lang="en-US" altLang="zh-CN"/>
          </a:p>
          <a:p>
            <a:pPr fontAlgn="auto">
              <a:lnSpc>
                <a:spcPct val="150000"/>
              </a:lnSpc>
            </a:pPr>
            <a:r>
              <a:rPr lang="zh-CN" altLang="en-US">
                <a:sym typeface="+mn-ea"/>
              </a:rPr>
              <a:t>说明语料库越大效果越好。</a:t>
            </a:r>
            <a:endParaRPr lang="zh-CN" altLang="en-US">
              <a:sym typeface="+mn-ea"/>
            </a:endParaRPr>
          </a:p>
          <a:p>
            <a:pPr fontAlgn="auto">
              <a:lnSpc>
                <a:spcPct val="150000"/>
              </a:lnSpc>
            </a:pPr>
            <a:r>
              <a:rPr lang="zh-CN" altLang="en-US">
                <a:sym typeface="+mn-ea"/>
              </a:rPr>
              <a:t>这说明</a:t>
            </a:r>
            <a:r>
              <a:rPr lang="en-US" altLang="zh-CN">
                <a:sym typeface="+mn-ea"/>
              </a:rPr>
              <a:t>SAGE</a:t>
            </a:r>
            <a:r>
              <a:rPr lang="zh-CN" altLang="en-US">
                <a:sym typeface="+mn-ea"/>
              </a:rPr>
              <a:t>在语料库方面有着强大的潜力</a:t>
            </a:r>
            <a:endParaRPr lang="zh-CN" altLang="en-US"/>
          </a:p>
          <a:p>
            <a:endParaRPr lang="zh-CN" altLang="en-US"/>
          </a:p>
          <a:p>
            <a:r>
              <a:rPr lang="zh-CN" altLang="en-US">
                <a:sym typeface="+mn-ea"/>
              </a:rPr>
              <a:t>人工评价也表明，使用</a:t>
            </a:r>
            <a:r>
              <a:rPr lang="en-US" altLang="zh-CN">
                <a:sym typeface="+mn-ea"/>
              </a:rPr>
              <a:t>D</a:t>
            </a:r>
            <a:r>
              <a:rPr lang="zh-CN" altLang="en-US">
                <a:sym typeface="+mn-ea"/>
              </a:rPr>
              <a:t>对评论具有更好的描述性。</a:t>
            </a:r>
            <a:endParaRPr lang="zh-CN" altLang="en-US"/>
          </a:p>
          <a:p>
            <a:r>
              <a:rPr lang="zh-CN" altLang="en-US"/>
              <a:t>右边的图是人工评价两种方法生成的</a:t>
            </a:r>
            <a:r>
              <a:rPr lang="en-US" altLang="zh-CN"/>
              <a:t>caption</a:t>
            </a:r>
            <a:r>
              <a:rPr lang="zh-CN" altLang="en-US"/>
              <a:t>的流畅程度，蓝色</a:t>
            </a:r>
            <a:r>
              <a:rPr lang="en-US" altLang="zh-CN"/>
              <a:t>SGAE</a:t>
            </a:r>
            <a:r>
              <a:rPr lang="zh-CN" altLang="en-US"/>
              <a:t>的比重越大，说明更多的人觉得</a:t>
            </a:r>
            <a:r>
              <a:rPr lang="en-US" altLang="zh-CN"/>
              <a:t>SGAE</a:t>
            </a:r>
            <a:r>
              <a:rPr lang="zh-CN" altLang="en-US"/>
              <a:t>效果</a:t>
            </a:r>
            <a:r>
              <a:rPr lang="zh-CN" altLang="en-US"/>
              <a:t>不错。</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读</a:t>
            </a:r>
            <a:endParaRPr lang="zh-CN" altLang="en-US"/>
          </a:p>
          <a:p>
            <a:r>
              <a:rPr lang="zh-CN" altLang="en-US"/>
              <a:t>左边的图是与各个模型进行比较，可以看到</a:t>
            </a:r>
            <a:r>
              <a:rPr lang="en-US" altLang="zh-CN"/>
              <a:t>SGAE</a:t>
            </a:r>
            <a:r>
              <a:rPr lang="zh-CN" altLang="en-US"/>
              <a:t>模型在很多指标上达到了</a:t>
            </a:r>
            <a:r>
              <a:rPr lang="en-US" altLang="zh-CN"/>
              <a:t>SOTA</a:t>
            </a:r>
            <a:endParaRPr lang="en-US" altLang="zh-CN"/>
          </a:p>
          <a:p>
            <a:r>
              <a:rPr lang="zh-CN" altLang="en-US"/>
              <a:t>右边的图是一个实例，其中</a:t>
            </a:r>
            <a:r>
              <a:rPr lang="en-US" altLang="zh-CN"/>
              <a:t>yellow banana</a:t>
            </a:r>
            <a:r>
              <a:rPr lang="zh-CN" altLang="en-US"/>
              <a:t>被归纳成了</a:t>
            </a:r>
            <a:r>
              <a:rPr lang="en-US" altLang="zh-CN"/>
              <a:t>ripe banana</a:t>
            </a:r>
            <a:r>
              <a:rPr lang="zh-CN" altLang="en-US"/>
              <a:t>。就是说模型可从</a:t>
            </a:r>
            <a:r>
              <a:rPr lang="en-US" altLang="zh-CN"/>
              <a:t>yellow </a:t>
            </a:r>
            <a:r>
              <a:rPr lang="zh-CN" altLang="en-US"/>
              <a:t>和</a:t>
            </a:r>
            <a:r>
              <a:rPr lang="en-US" altLang="zh-CN"/>
              <a:t>banana</a:t>
            </a:r>
            <a:r>
              <a:rPr lang="zh-CN" altLang="en-US"/>
              <a:t>中归纳出</a:t>
            </a:r>
            <a:r>
              <a:rPr lang="en-US" altLang="zh-CN"/>
              <a:t>ripe</a:t>
            </a:r>
            <a:r>
              <a:rPr lang="zh-CN" altLang="en-US"/>
              <a:t>也就是</a:t>
            </a:r>
            <a:r>
              <a:rPr lang="zh-CN" altLang="en-US"/>
              <a:t>成熟，这个单词。</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algn="l">
              <a:lnSpc>
                <a:spcPct val="150000"/>
              </a:lnSpc>
              <a:buClrTx/>
              <a:buSzTx/>
              <a:buFontTx/>
            </a:pPr>
            <a:r>
              <a:rPr lang="zh-CN" altLang="en-US">
                <a:sym typeface="+mn-ea"/>
              </a:rPr>
              <a:t>读</a:t>
            </a:r>
            <a:endParaRPr lang="zh-CN" altLang="en-US">
              <a:sym typeface="+mn-ea"/>
            </a:endParaRPr>
          </a:p>
          <a:p>
            <a:pPr lvl="0" algn="l">
              <a:lnSpc>
                <a:spcPct val="150000"/>
              </a:lnSpc>
              <a:buClrTx/>
              <a:buSzTx/>
              <a:buFontTx/>
            </a:pPr>
            <a:r>
              <a:rPr lang="zh-CN" altLang="en-US">
                <a:sym typeface="+mn-ea"/>
              </a:rPr>
              <a:t>之前的模型只能生成无意识的图像标题，他们的表达倾向于平庸和不会犯错的句子。他们不考虑什么是人感兴趣的，以及不考虑描述的细节程度。</a:t>
            </a:r>
            <a:endParaRPr lang="zh-CN" altLang="en-US">
              <a:sym typeface="+mn-ea"/>
            </a:endParaRPr>
          </a:p>
          <a:p>
            <a:pPr lvl="0" algn="l">
              <a:lnSpc>
                <a:spcPct val="150000"/>
              </a:lnSpc>
              <a:buClrTx/>
              <a:buSzTx/>
              <a:buFontTx/>
            </a:pPr>
            <a:r>
              <a:rPr lang="zh-CN" altLang="en-US">
                <a:sym typeface="+mn-ea"/>
              </a:rPr>
              <a:t>本工作通过使用场景图作为控制信号使得模型可以生成风格化的句子。</a:t>
            </a:r>
            <a:endParaRPr lang="zh-CN" altLang="en-US">
              <a:sym typeface="+mn-ea"/>
            </a:endParaRPr>
          </a:p>
          <a:p>
            <a:pPr lvl="0" algn="l">
              <a:lnSpc>
                <a:spcPct val="150000"/>
              </a:lnSpc>
              <a:buClrTx/>
              <a:buSzTx/>
              <a:buFontTx/>
            </a:pPr>
            <a:r>
              <a:rPr lang="zh-CN" altLang="en-US">
                <a:sym typeface="+mn-ea"/>
              </a:rPr>
              <a:t>本工作的任务有所不同，是可控的</a:t>
            </a:r>
            <a:r>
              <a:rPr lang="en-US" altLang="zh-CN">
                <a:sym typeface="+mn-ea"/>
              </a:rPr>
              <a:t>imagecaption</a:t>
            </a:r>
            <a:endParaRPr lang="zh-CN" altLang="en-US">
              <a:sym typeface="+mn-ea"/>
            </a:endParaRPr>
          </a:p>
          <a:p>
            <a:pPr lvl="0" algn="l">
              <a:lnSpc>
                <a:spcPct val="150000"/>
              </a:lnSpc>
              <a:buClrTx/>
              <a:buSzTx/>
              <a:buFontTx/>
            </a:pPr>
            <a:r>
              <a:rPr lang="zh-CN" altLang="en-US">
                <a:sym typeface="+mn-ea"/>
              </a:rPr>
              <a:t>结果：可控性（添加了场景图控制信号的模型效果要比没有控制信号的更强）</a:t>
            </a:r>
            <a:endParaRPr lang="zh-CN" altLang="en-US">
              <a:sym typeface="+mn-ea"/>
            </a:endParaRPr>
          </a:p>
          <a:p>
            <a:pPr lvl="0" algn="l">
              <a:lnSpc>
                <a:spcPct val="150000"/>
              </a:lnSpc>
              <a:buClrTx/>
              <a:buSzTx/>
              <a:buFontTx/>
            </a:pPr>
            <a:r>
              <a:rPr lang="zh-CN" altLang="en-US">
                <a:sym typeface="+mn-ea"/>
              </a:rPr>
              <a:t>	多样性（根据不同的场景图信号可以输出不同的句子）</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分成三个部分</a:t>
            </a:r>
            <a:r>
              <a:rPr lang="zh-CN" altLang="en-US"/>
              <a:t>来讲</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PPT</a:t>
            </a:r>
            <a:endParaRPr lang="zh-CN" altLang="en-US">
              <a:sym typeface="+mn-ea"/>
            </a:endParaRPr>
          </a:p>
          <a:p>
            <a:r>
              <a:rPr lang="zh-CN" altLang="en-US">
                <a:sym typeface="+mn-ea"/>
              </a:rPr>
              <a:t>《Generating semantically</a:t>
            </a:r>
            <a:r>
              <a:rPr lang="en-US" altLang="zh-CN">
                <a:sym typeface="+mn-ea"/>
              </a:rPr>
              <a:t> </a:t>
            </a:r>
            <a:r>
              <a:rPr lang="zh-CN" altLang="en-US">
                <a:sym typeface="+mn-ea"/>
              </a:rPr>
              <a:t>precise scene</a:t>
            </a:r>
            <a:r>
              <a:rPr lang="en-US" altLang="zh-CN">
                <a:sym typeface="+mn-ea"/>
              </a:rPr>
              <a:t> </a:t>
            </a:r>
            <a:r>
              <a:rPr lang="zh-CN" altLang="en-US">
                <a:sym typeface="+mn-ea"/>
              </a:rPr>
              <a:t>graphs from textual descriptions for improved</a:t>
            </a:r>
            <a:r>
              <a:rPr lang="en-US" altLang="zh-CN">
                <a:sym typeface="+mn-ea"/>
              </a:rPr>
              <a:t> </a:t>
            </a:r>
            <a:r>
              <a:rPr lang="zh-CN" altLang="en-US">
                <a:sym typeface="+mn-ea"/>
              </a:rPr>
              <a:t>image retrieval》句子场景</a:t>
            </a:r>
            <a:r>
              <a:rPr lang="zh-CN" altLang="en-US">
                <a:sym typeface="+mn-ea"/>
              </a:rPr>
              <a:t>解析器</a:t>
            </a:r>
            <a:endParaRPr lang="zh-CN" altLang="en-US">
              <a:sym typeface="+mn-ea"/>
            </a:endParaRPr>
          </a:p>
          <a:p>
            <a:endParaRPr lang="zh-CN" altLang="en-US">
              <a:sym typeface="+mn-ea"/>
            </a:endParaRPr>
          </a:p>
          <a:p>
            <a:r>
              <a:rPr lang="zh-CN" altLang="en-US">
                <a:sym typeface="+mn-ea"/>
              </a:rPr>
              <a:t>除此之外，作者还提供了一种自动生成场景图的方法。她没有开源，描述是通过目标检测框自动评价他们之间是否有关系。这里不需要准确预测关系的种类，所以只需要三分类即可。</a:t>
            </a:r>
            <a:endParaRPr lang="zh-CN" altLang="en-US">
              <a:sym typeface="+mn-ea"/>
            </a:endParaRPr>
          </a:p>
          <a:p>
            <a:endParaRPr lang="zh-CN" altLang="en-US">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PPT</a:t>
            </a:r>
            <a:endParaRPr lang="zh-CN" altLang="en-US">
              <a:sym typeface="+mn-ea"/>
            </a:endParaRPr>
          </a:p>
          <a:p>
            <a:r>
              <a:rPr lang="zh-CN" altLang="en-US">
                <a:sym typeface="+mn-ea"/>
              </a:rPr>
              <a:t>获得</a:t>
            </a:r>
            <a:r>
              <a:rPr lang="en-US" altLang="zh-CN">
                <a:sym typeface="+mn-ea"/>
              </a:rPr>
              <a:t>ASG</a:t>
            </a:r>
            <a:r>
              <a:rPr lang="zh-CN" altLang="en-US">
                <a:sym typeface="+mn-ea"/>
              </a:rPr>
              <a:t>之后需要对节点特征进行嵌入编码</a:t>
            </a:r>
            <a:endParaRPr lang="zh-CN" altLang="en-US">
              <a:sym typeface="+mn-ea"/>
            </a:endParaRPr>
          </a:p>
          <a:p>
            <a:endParaRPr lang="zh-CN" altLang="en-US"/>
          </a:p>
          <a:p>
            <a:endParaRPr lang="zh-CN" altLang="en-US"/>
          </a:p>
          <a:p>
            <a:r>
              <a:rPr lang="zh-CN" altLang="en-US"/>
              <a:t>图卷积的操作和</a:t>
            </a:r>
            <a:r>
              <a:rPr lang="en-US" altLang="zh-CN"/>
              <a:t>SGAE</a:t>
            </a:r>
            <a:r>
              <a:rPr lang="zh-CN" altLang="en-US"/>
              <a:t>是类似的。不过他不区分</a:t>
            </a:r>
            <a:r>
              <a:rPr lang="zh-CN" altLang="en-US"/>
              <a:t>节点类型</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读</a:t>
            </a:r>
            <a:endParaRPr lang="en-US" altLang="zh-CN">
              <a:sym typeface="+mn-ea"/>
            </a:endParaRPr>
          </a:p>
          <a:p>
            <a:r>
              <a:rPr lang="en-US" altLang="zh-CN">
                <a:sym typeface="+mn-ea"/>
              </a:rPr>
              <a:t>motivation:</a:t>
            </a:r>
            <a:r>
              <a:rPr lang="zh-CN" altLang="en-US">
                <a:sym typeface="+mn-ea"/>
              </a:rPr>
              <a:t>以往的图像标题生成方法都是单独处理图像中的实体，缺乏为图像标题提供重要线索的结构化信息。本文提出</a:t>
            </a:r>
            <a:r>
              <a:rPr lang="zh-CN" altLang="en-US">
                <a:sym typeface="+mn-ea"/>
              </a:rPr>
              <a:t>一种利用场景图三元组生成图像标签的方法。</a:t>
            </a:r>
            <a:endParaRPr lang="zh-CN" altLang="en-US">
              <a:sym typeface="+mn-ea"/>
            </a:endParaRPr>
          </a:p>
          <a:p>
            <a:endParaRPr lang="zh-CN" altLang="en-US"/>
          </a:p>
          <a:p>
            <a:pPr algn="l"/>
            <a:r>
              <a:rPr lang="en-US" altLang="zh-CN">
                <a:sym typeface="+mn-ea"/>
              </a:rPr>
              <a:t>#</a:t>
            </a:r>
            <a:r>
              <a:rPr lang="zh-CN" altLang="en-US">
                <a:sym typeface="+mn-ea"/>
              </a:rPr>
              <a:t>利用场景图三元组：</a:t>
            </a:r>
            <a:endParaRPr lang="zh-CN" altLang="en-US"/>
          </a:p>
          <a:p>
            <a:pPr algn="l"/>
            <a:r>
              <a:rPr lang="en-US" altLang="zh-CN">
                <a:sym typeface="+mn-ea"/>
              </a:rPr>
              <a:t>#</a:t>
            </a:r>
            <a:r>
              <a:rPr lang="zh-CN" altLang="en-US">
                <a:sym typeface="+mn-ea"/>
              </a:rPr>
              <a:t>1)提取场景图中所蕴含的信息（三元组作为一种采样方法可以推理场景图中的信息）。</a:t>
            </a:r>
            <a:endParaRPr lang="zh-CN" altLang="en-US"/>
          </a:p>
          <a:p>
            <a:pPr algn="l"/>
            <a:r>
              <a:rPr lang="en-US" altLang="zh-CN">
                <a:sym typeface="+mn-ea"/>
              </a:rPr>
              <a:t>#2)</a:t>
            </a:r>
            <a:r>
              <a:rPr lang="zh-CN" altLang="en-US">
                <a:sym typeface="+mn-ea"/>
              </a:rPr>
              <a:t>三元组是整个场景图的小子图，表达了对象之间的关系，能够为</a:t>
            </a:r>
            <a:r>
              <a:rPr lang="en-US" altLang="zh-CN">
                <a:sym typeface="+mn-ea"/>
              </a:rPr>
              <a:t>caption</a:t>
            </a:r>
            <a:r>
              <a:rPr lang="zh-CN" altLang="en-US">
                <a:sym typeface="+mn-ea"/>
              </a:rPr>
              <a:t>提供额外的信息。</a:t>
            </a:r>
            <a:endParaRPr lang="zh-CN" altLang="en-US"/>
          </a:p>
          <a:p>
            <a:pPr algn="l"/>
            <a:r>
              <a:rPr lang="en-US" altLang="zh-CN">
                <a:sym typeface="+mn-ea"/>
              </a:rPr>
              <a:t>#3)</a:t>
            </a:r>
            <a:r>
              <a:rPr lang="zh-CN" altLang="en-US">
                <a:sym typeface="+mn-ea"/>
              </a:rPr>
              <a:t>单个谓语动词表达信息比较模糊。额外的主语和宾语可以给谓语提供更多的信息。</a:t>
            </a:r>
            <a:endParaRPr lang="zh-CN" altLang="en-US">
              <a:sym typeface="+mn-ea"/>
            </a:endParaRPr>
          </a:p>
          <a:p>
            <a:pPr algn="l"/>
            <a:endParaRPr lang="zh-CN" altLang="en-US">
              <a:sym typeface="+mn-ea"/>
            </a:endParaRPr>
          </a:p>
          <a:p>
            <a:pPr algn="l"/>
            <a:r>
              <a:rPr lang="zh-CN" altLang="en-US">
                <a:sym typeface="+mn-ea"/>
              </a:rPr>
              <a:t>左下角的图说明，</a:t>
            </a:r>
            <a:r>
              <a:rPr lang="zh-CN" altLang="en-US">
                <a:sym typeface="+mn-ea"/>
              </a:rPr>
              <a:t>在图像中高频出现的关系在caption标注中也高频出现</a:t>
            </a:r>
            <a:endParaRPr lang="zh-CN" altLang="en-US">
              <a:sym typeface="+mn-ea"/>
            </a:endParaRPr>
          </a:p>
          <a:p>
            <a:pPr algn="l"/>
            <a:endParaRPr lang="zh-CN" altLang="en-US"/>
          </a:p>
          <a:p>
            <a:r>
              <a:rPr lang="zh-CN" altLang="en-US"/>
              <a:t>右下角的图说明，</a:t>
            </a:r>
            <a:r>
              <a:rPr lang="zh-CN" altLang="en-US">
                <a:sym typeface="+mn-ea"/>
              </a:rPr>
              <a:t>目标相同、关系不同得到的语义信息可能不一样</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读</a:t>
            </a:r>
            <a:endParaRPr lang="zh-CN" altLang="en-US">
              <a:sym typeface="+mn-ea"/>
            </a:endParaRPr>
          </a:p>
          <a:p>
            <a:r>
              <a:rPr lang="zh-CN" altLang="en-US">
                <a:sym typeface="+mn-ea"/>
              </a:rPr>
              <a:t>整体来说编码器依然是一个双层</a:t>
            </a:r>
            <a:r>
              <a:rPr lang="en-US" altLang="zh-CN">
                <a:sym typeface="+mn-ea"/>
              </a:rPr>
              <a:t>LSTM</a:t>
            </a:r>
            <a:r>
              <a:rPr lang="zh-CN" altLang="en-US">
                <a:sym typeface="+mn-ea"/>
              </a:rPr>
              <a:t>结构</a:t>
            </a:r>
            <a:endParaRPr lang="zh-CN" altLang="en-US"/>
          </a:p>
          <a:p>
            <a:r>
              <a:rPr lang="zh-CN" altLang="en-US"/>
              <a:t>分为</a:t>
            </a:r>
            <a:r>
              <a:rPr lang="en-US" altLang="zh-CN"/>
              <a:t>attention LSTM</a:t>
            </a:r>
            <a:r>
              <a:rPr lang="zh-CN" altLang="en-US"/>
              <a:t>和</a:t>
            </a:r>
            <a:r>
              <a:rPr lang="en-US" altLang="zh-CN"/>
              <a:t>Language LSTM</a:t>
            </a:r>
            <a:r>
              <a:rPr lang="zh-CN" altLang="en-US"/>
              <a:t>，中间有</a:t>
            </a:r>
            <a:r>
              <a:rPr lang="zh-CN" altLang="en-US"/>
              <a:t>两个</a:t>
            </a:r>
            <a:r>
              <a:rPr lang="en-US" altLang="zh-CN"/>
              <a:t>attention</a:t>
            </a:r>
            <a:r>
              <a:rPr lang="zh-CN" altLang="en-US"/>
              <a:t>模块。</a:t>
            </a:r>
            <a:endParaRPr lang="zh-CN" altLang="en-US"/>
          </a:p>
          <a:p>
            <a:r>
              <a:rPr lang="zh-CN" altLang="en-US"/>
              <a:t>下面主要讲里面的</a:t>
            </a:r>
            <a:r>
              <a:rPr lang="en-US" altLang="zh-CN"/>
              <a:t>attention</a:t>
            </a:r>
            <a:r>
              <a:rPr lang="zh-CN" altLang="en-US"/>
              <a:t>模块的</a:t>
            </a:r>
            <a:r>
              <a:rPr lang="zh-CN" altLang="en-US"/>
              <a:t>功能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mc:AlternateContent xmlns:mc="http://schemas.openxmlformats.org/markup-compatibility/2006">
        <mc:Choice xmlns:a14="http://schemas.microsoft.com/office/drawing/2010/main" Requires="a14">
          <p:sp>
            <p:nvSpPr>
              <p:cNvPr id="3" name="文本占位符 2"/>
              <p:cNvSpPr/>
              <p:nvPr>
                <p:ph type="body" idx="3"/>
              </p:nvPr>
            </p:nvSpPr>
            <p:spPr/>
            <p:txBody>
              <a:bodyPr/>
              <a:p>
                <a:r>
                  <a:rPr lang="zh-CN" altLang="en-US"/>
                  <a:t>读</a:t>
                </a:r>
                <a:endParaRPr lang="zh-CN" altLang="en-US"/>
              </a:p>
              <a:p>
                <a:r>
                  <a:rPr lang="en-US" altLang="zh-CN"/>
                  <a:t>content attention</a:t>
                </a:r>
                <a:r>
                  <a:rPr lang="zh-CN" altLang="en-US"/>
                  <a:t>和</a:t>
                </a:r>
                <a:r>
                  <a:rPr lang="en-US" altLang="zh-CN"/>
                  <a:t>bottom up</a:t>
                </a:r>
                <a:r>
                  <a:rPr lang="zh-CN" altLang="en-US"/>
                  <a:t>是一样，用来控制</a:t>
                </a:r>
                <a:r>
                  <a:rPr lang="zh-CN" altLang="en-US"/>
                  <a:t>注意内容</a:t>
                </a:r>
                <a:endParaRPr lang="zh-CN" altLang="en-US"/>
              </a:p>
              <a:p>
                <a:r>
                  <a:rPr lang="en-US" altLang="zh-CN"/>
                  <a:t>graph flow attention</a:t>
                </a:r>
                <a:r>
                  <a:rPr lang="zh-CN" altLang="en-US"/>
                  <a:t>控制模型的注意力转移顺序。</a:t>
                </a:r>
                <a:endParaRPr lang="zh-CN" altLang="en-US"/>
              </a:p>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𝑓</m:t>
                        </m:r>
                      </m:sub>
                    </m:sSub>
                  </m:oMath>
                </a14:m>
                <a:r>
                  <a:rPr lang="en-US" altLang="zh-CN">
                    <a:sym typeface="+mn-ea"/>
                  </a:rPr>
                  <a:t> </a:t>
                </a:r>
                <a:r>
                  <a:rPr lang="zh-CN" altLang="en-US">
                    <a:sym typeface="+mn-ea"/>
                  </a:rPr>
                  <a:t>是邻接矩阵，</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Sub>
                  </m:oMath>
                </a14:m>
                <a:r>
                  <a:rPr lang="zh-CN" altLang="en-US">
                    <a:latin typeface="Cambria Math" panose="02040503050406030204" charset="0"/>
                    <a:cs typeface="Cambria Math" panose="02040503050406030204" charset="0"/>
                    <a:sym typeface="+mn-ea"/>
                  </a:rPr>
                  <a:t>是环境向量，后面会给出定义。</a:t>
                </a:r>
                <a:endParaRPr lang="zh-CN" altLang="en-US"/>
              </a:p>
              <a:p>
                <a:r>
                  <a:rPr lang="zh-CN" altLang="en-US"/>
                  <a:t>他有三种策略：</a:t>
                </a:r>
                <a:r>
                  <a:rPr lang="en-US" altLang="zh-CN"/>
                  <a:t>1.</a:t>
                </a:r>
                <a:r>
                  <a:rPr lang="zh-CN" altLang="en-US"/>
                  <a:t>保持在原地动比如一些副词</a:t>
                </a:r>
                <a:r>
                  <a:rPr lang="en-US" altLang="zh-CN"/>
                  <a:t>the</a:t>
                </a:r>
                <a:r>
                  <a:rPr lang="zh-CN" altLang="en-US"/>
                  <a:t>，</a:t>
                </a:r>
                <a:r>
                  <a:rPr lang="en-US" altLang="zh-CN"/>
                  <a:t>of</a:t>
                </a:r>
                <a:r>
                  <a:rPr lang="zh-CN" altLang="en-US"/>
                  <a:t>等</a:t>
                </a:r>
                <a:r>
                  <a:rPr lang="en-US" altLang="zh-CN"/>
                  <a:t> 2.</a:t>
                </a:r>
                <a:r>
                  <a:rPr lang="zh-CN" altLang="en-US"/>
                  <a:t>一步转移，比如</a:t>
                </a:r>
                <a:r>
                  <a:rPr lang="en-US" altLang="zh-CN"/>
                  <a:t>white rabbit 3.</a:t>
                </a:r>
                <a:r>
                  <a:rPr lang="zh-CN" altLang="en-US"/>
                  <a:t>两步转移，比如</a:t>
                </a:r>
                <a:r>
                  <a:rPr lang="en-US" altLang="zh-CN"/>
                  <a:t>big white rabbit   </a:t>
                </a:r>
                <a:endParaRPr lang="en-US" altLang="zh-CN"/>
              </a:p>
              <a:p>
                <a:r>
                  <a:rPr lang="en-US" altLang="zh-CN"/>
                  <a:t>attention LSTM</a:t>
                </a:r>
                <a:r>
                  <a:rPr lang="zh-CN" altLang="en-US"/>
                  <a:t>的</a:t>
                </a:r>
                <a:r>
                  <a:rPr lang="en-US" altLang="zh-CN"/>
                  <a:t>h</a:t>
                </a:r>
                <a:r>
                  <a:rPr lang="zh-CN" altLang="en-US"/>
                  <a:t>和环境向量进行</a:t>
                </a:r>
                <a:r>
                  <a:rPr lang="en-US" altLang="zh-CN"/>
                  <a:t>attention</a:t>
                </a:r>
                <a:r>
                  <a:rPr lang="zh-CN" altLang="en-US"/>
                  <a:t>操作得到得分</a:t>
                </a:r>
                <a:r>
                  <a:rPr lang="en-US" altLang="zh-CN"/>
                  <a:t>s </a:t>
                </a:r>
                <a:endParaRPr lang="en-US" altLang="zh-CN"/>
              </a:p>
              <a:p>
                <a:r>
                  <a:rPr lang="en-US" altLang="zh-CN"/>
                  <a:t>s</a:t>
                </a:r>
                <a:r>
                  <a:rPr lang="zh-CN" altLang="en-US"/>
                  <a:t>与转移</a:t>
                </a:r>
                <a:r>
                  <a:rPr lang="en-US" altLang="zh-CN"/>
                  <a:t>attention</a:t>
                </a:r>
                <a:r>
                  <a:rPr lang="zh-CN" altLang="en-US"/>
                  <a:t>得分加权求和得到整体的转移注意力</a:t>
                </a:r>
                <a:endParaRPr lang="en-US" altLang="zh-CN"/>
              </a:p>
              <a:p>
                <a:r>
                  <a:rPr lang="zh-CN" altLang="en-US"/>
                  <a:t>注意力融合：计算一个权值</a:t>
                </a:r>
                <a:r>
                  <a:rPr lang="en-US" altLang="zh-CN"/>
                  <a:t>β</a:t>
                </a:r>
                <a:r>
                  <a:rPr lang="zh-CN" altLang="en-US"/>
                  <a:t>，它相当于自适应注意力，加权内容注意力和图流</a:t>
                </a:r>
                <a:r>
                  <a:rPr lang="zh-CN" altLang="en-US"/>
                  <a:t>注意力，得到整体</a:t>
                </a:r>
                <a:r>
                  <a:rPr lang="en-US" altLang="zh-CN"/>
                  <a:t>attention</a:t>
                </a:r>
                <a:r>
                  <a:rPr lang="zh-CN" altLang="en-US"/>
                  <a:t>得分</a:t>
                </a:r>
                <a:r>
                  <a:rPr lang="en-US" altLang="zh-CN"/>
                  <a:t>α</a:t>
                </a:r>
                <a:endParaRPr lang="en-US" altLang="zh-CN"/>
              </a:p>
              <a:p>
                <a:endParaRPr lang="en-US" altLang="zh-CN"/>
              </a:p>
              <a:p>
                <a:endParaRPr lang="en-US" altLang="zh-CN"/>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读</a:t>
            </a:r>
            <a:endParaRPr lang="zh-CN" altLang="en-US">
              <a:sym typeface="+mn-ea"/>
            </a:endParaRPr>
          </a:p>
          <a:p>
            <a:r>
              <a:rPr lang="zh-CN" altLang="en-US">
                <a:sym typeface="+mn-ea"/>
              </a:rPr>
              <a:t>在两层</a:t>
            </a:r>
            <a:r>
              <a:rPr lang="en-US" altLang="zh-CN">
                <a:sym typeface="+mn-ea"/>
              </a:rPr>
              <a:t>LSTM</a:t>
            </a:r>
            <a:r>
              <a:rPr lang="zh-CN" altLang="en-US">
                <a:sym typeface="+mn-ea"/>
              </a:rPr>
              <a:t>之后已经输出了预测结果，更新的步骤是为了下一次预测做准备。每一次预测晚后模型需要决定是否需要更新图的特征信息。</a:t>
            </a:r>
            <a:endParaRPr lang="zh-CN" altLang="en-US"/>
          </a:p>
          <a:p>
            <a:endParaRPr lang="zh-CN" altLang="en-US"/>
          </a:p>
          <a:p>
            <a:r>
              <a:rPr lang="zh-CN" altLang="en-US"/>
              <a:t>第一个是一个视觉哨兵</a:t>
            </a:r>
            <a:r>
              <a:rPr lang="en-US" altLang="zh-CN"/>
              <a:t>u</a:t>
            </a:r>
            <a:r>
              <a:rPr lang="zh-CN" altLang="en-US">
                <a:sym typeface="+mn-ea"/>
              </a:rPr>
              <a:t>，作为一个</a:t>
            </a:r>
            <a:r>
              <a:rPr lang="zh-CN" altLang="en-US">
                <a:sym typeface="+mn-ea"/>
              </a:rPr>
              <a:t>变量用于后面的</a:t>
            </a:r>
            <a:r>
              <a:rPr lang="zh-CN" altLang="en-US">
                <a:sym typeface="+mn-ea"/>
              </a:rPr>
              <a:t>两个操作</a:t>
            </a:r>
            <a:endParaRPr lang="zh-CN" altLang="en-US"/>
          </a:p>
          <a:p>
            <a:r>
              <a:rPr lang="zh-CN" altLang="en-US"/>
              <a:t>第二个</a:t>
            </a:r>
            <a:r>
              <a:rPr lang="zh-CN" altLang="en-US"/>
              <a:t>是一个擦除的操作，预测一个词之后需要减少对应节点的</a:t>
            </a:r>
            <a:r>
              <a:rPr lang="zh-CN" altLang="en-US"/>
              <a:t>特征。</a:t>
            </a:r>
            <a:endParaRPr lang="zh-CN" altLang="en-US"/>
          </a:p>
          <a:p>
            <a:r>
              <a:rPr lang="zh-CN" altLang="en-US"/>
              <a:t>第三个是添加操作，有一些节点可能需要多次访问，比如输出代词的时候，则需要重新添加</a:t>
            </a:r>
            <a:r>
              <a:rPr lang="zh-CN" altLang="en-US"/>
              <a:t>特征</a:t>
            </a:r>
            <a:endParaRPr lang="zh-CN" altLang="en-US"/>
          </a:p>
          <a:p>
            <a:endParaRPr lang="zh-CN" altLang="en-US"/>
          </a:p>
          <a:p>
            <a:r>
              <a:rPr lang="zh-CN" altLang="en-US"/>
              <a:t>这里函数</a:t>
            </a:r>
            <a:r>
              <a:rPr lang="en-US" altLang="zh-CN"/>
              <a:t>f</a:t>
            </a:r>
            <a:r>
              <a:rPr lang="zh-CN" altLang="en-US"/>
              <a:t>都是全连接层，带有独立</a:t>
            </a:r>
            <a:r>
              <a:rPr lang="zh-CN" altLang="en-US"/>
              <a:t>参数。</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读</a:t>
            </a:r>
            <a:endParaRPr lang="zh-CN" altLang="en-US"/>
          </a:p>
          <a:p>
            <a:r>
              <a:rPr lang="zh-CN" altLang="en-US"/>
              <a:t>可控性方面，</a:t>
            </a:r>
            <a:r>
              <a:rPr lang="zh-CN" altLang="en-US">
                <a:sym typeface="+mn-ea"/>
              </a:rPr>
              <a:t>作者设计了两个经典模型的可控基线，</a:t>
            </a:r>
            <a:r>
              <a:rPr lang="en-US" altLang="zh-CN">
                <a:sym typeface="+mn-ea"/>
              </a:rPr>
              <a:t>C</a:t>
            </a:r>
            <a:r>
              <a:rPr lang="zh-CN" altLang="en-US">
                <a:sym typeface="+mn-ea"/>
              </a:rPr>
              <a:t>表示可控。结果表明可控的明显强于非可控的（加了</a:t>
            </a:r>
            <a:r>
              <a:rPr lang="en-US" altLang="zh-CN">
                <a:sym typeface="+mn-ea"/>
              </a:rPr>
              <a:t>asg</a:t>
            </a:r>
            <a:r>
              <a:rPr lang="zh-CN" altLang="en-US">
                <a:sym typeface="+mn-ea"/>
              </a:rPr>
              <a:t>信号</a:t>
            </a:r>
            <a:r>
              <a:rPr lang="zh-CN" altLang="en-US">
                <a:sym typeface="+mn-ea"/>
              </a:rPr>
              <a:t>的）</a:t>
            </a:r>
            <a:endParaRPr lang="zh-CN" altLang="en-US">
              <a:sym typeface="+mn-ea"/>
            </a:endParaRPr>
          </a:p>
          <a:p>
            <a:endParaRPr lang="zh-CN" altLang="en-US">
              <a:sym typeface="+mn-ea"/>
            </a:endParaRPr>
          </a:p>
          <a:p>
            <a:r>
              <a:rPr lang="zh-CN" altLang="en-US">
                <a:sym typeface="+mn-ea"/>
              </a:rPr>
              <a:t>然后是</a:t>
            </a:r>
            <a:r>
              <a:rPr lang="zh-CN" altLang="en-US">
                <a:sym typeface="+mn-ea"/>
              </a:rPr>
              <a:t>各个组件对结果的</a:t>
            </a:r>
            <a:r>
              <a:rPr lang="zh-CN" altLang="en-US">
                <a:sym typeface="+mn-ea"/>
              </a:rPr>
              <a:t>影响，表明各个部分都是比较</a:t>
            </a:r>
            <a:r>
              <a:rPr lang="en-US" altLang="zh-CN">
                <a:sym typeface="+mn-ea"/>
              </a:rPr>
              <a:t>work</a:t>
            </a:r>
            <a:r>
              <a:rPr lang="zh-CN" altLang="en-US">
                <a:sym typeface="+mn-ea"/>
              </a:rPr>
              <a:t>的，除了图更新机制在</a:t>
            </a:r>
            <a:r>
              <a:rPr lang="en-US" altLang="zh-CN">
                <a:sym typeface="+mn-ea"/>
              </a:rPr>
              <a:t>VG</a:t>
            </a:r>
            <a:r>
              <a:rPr lang="zh-CN" altLang="en-US">
                <a:sym typeface="+mn-ea"/>
              </a:rPr>
              <a:t>上</a:t>
            </a:r>
            <a:r>
              <a:rPr lang="zh-CN" altLang="en-US">
                <a:sym typeface="+mn-ea"/>
              </a:rPr>
              <a:t>不明显</a:t>
            </a:r>
            <a:endParaRPr lang="zh-CN" altLang="en-US">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PPT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读</a:t>
            </a:r>
            <a:endParaRPr lang="zh-CN" altLang="en-US"/>
          </a:p>
          <a:p>
            <a:r>
              <a:rPr lang="zh-CN" altLang="en-US"/>
              <a:t>整体来说，模型分为编码器和</a:t>
            </a:r>
            <a:r>
              <a:rPr lang="zh-CN" altLang="en-US"/>
              <a:t>解码器</a:t>
            </a:r>
            <a:endParaRPr lang="zh-CN" altLang="en-US"/>
          </a:p>
          <a:p>
            <a:endParaRPr lang="zh-CN" altLang="en-US"/>
          </a:p>
          <a:p>
            <a:r>
              <a:rPr lang="zh-CN" altLang="en-US"/>
              <a:t>编码器会编码目标节点特征和关系三元组</a:t>
            </a:r>
            <a:r>
              <a:rPr lang="zh-CN" altLang="en-US"/>
              <a:t>特征</a:t>
            </a:r>
            <a:endParaRPr lang="zh-CN" altLang="en-US"/>
          </a:p>
          <a:p>
            <a:endParaRPr lang="zh-CN" altLang="en-US"/>
          </a:p>
          <a:p>
            <a:pPr lvl="0" algn="l" fontAlgn="auto">
              <a:lnSpc>
                <a:spcPct val="150000"/>
              </a:lnSpc>
              <a:buClrTx/>
              <a:buSzTx/>
              <a:buFontTx/>
            </a:pPr>
            <a:r>
              <a:rPr lang="zh-CN" altLang="en-US">
                <a:sym typeface="+mn-ea"/>
              </a:rPr>
              <a:t>目标节点</a:t>
            </a:r>
            <a:r>
              <a:rPr lang="zh-CN" altLang="en-US">
                <a:sym typeface="+mn-ea"/>
              </a:rPr>
              <a:t>特征：由目标检测得到的区域的特征。</a:t>
            </a:r>
            <a:endParaRPr lang="zh-CN" altLang="en-US">
              <a:sym typeface="+mn-ea"/>
            </a:endParaRPr>
          </a:p>
          <a:p>
            <a:pPr lvl="0" algn="l" fontAlgn="auto">
              <a:lnSpc>
                <a:spcPct val="150000"/>
              </a:lnSpc>
              <a:buClrTx/>
              <a:buSzTx/>
              <a:buFontTx/>
            </a:pPr>
            <a:r>
              <a:rPr lang="zh-CN" altLang="en-US">
                <a:sym typeface="+mn-ea"/>
              </a:rPr>
              <a:t>关系三元组</a:t>
            </a:r>
            <a:r>
              <a:rPr lang="zh-CN" altLang="en-US">
                <a:sym typeface="+mn-ea"/>
              </a:rPr>
              <a:t>特征：使用《Scene graph generation by iterative message passing》（CVPR2017）中提出的方法生成场景图。再使用word2vec将场景图三元组中的每个词用300维的向量表示，将它们平均池化成一个向量。</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mc:AlternateContent xmlns:mc="http://schemas.openxmlformats.org/markup-compatibility/2006">
        <mc:Choice xmlns:a14="http://schemas.microsoft.com/office/drawing/2010/main" Requires="a14">
          <p:sp>
            <p:nvSpPr>
              <p:cNvPr id="3" name="文本占位符 2"/>
              <p:cNvSpPr/>
              <p:nvPr>
                <p:ph type="body" idx="3"/>
              </p:nvPr>
            </p:nvSpPr>
            <p:spPr/>
            <p:txBody>
              <a:bodyPr/>
              <a:p>
                <a:r>
                  <a:rPr lang="zh-CN" altLang="en-US">
                    <a:sym typeface="+mn-ea"/>
                  </a:rPr>
                  <a:t>读</a:t>
                </a:r>
                <a:endParaRPr lang="zh-CN" altLang="en-US">
                  <a:sym typeface="+mn-ea"/>
                </a:endParaRPr>
              </a:p>
              <a:p>
                <a:r>
                  <a:rPr lang="zh-CN" altLang="en-US">
                    <a:sym typeface="+mn-ea"/>
                  </a:rPr>
                  <a:t>解码器部分是一个带有三个attention模块的单层LSTM。</a:t>
                </a:r>
                <a:endParaRPr lang="zh-CN" altLang="en-US">
                  <a:sym typeface="+mn-ea"/>
                </a:endParaRPr>
              </a:p>
              <a:p>
                <a:r>
                  <a:rPr lang="en-US" altLang="zh-CN"/>
                  <a:t>attention-V</a:t>
                </a:r>
                <a:r>
                  <a:rPr lang="zh-CN" altLang="en-US"/>
                  <a:t>对应目标节点的</a:t>
                </a:r>
                <a:r>
                  <a:rPr lang="en-US" altLang="zh-CN"/>
                  <a:t>attention</a:t>
                </a:r>
                <a:r>
                  <a:rPr lang="zh-CN" altLang="en-US"/>
                  <a:t>操作（上一个时间步骤的隐藏向量与目标特征集进行</a:t>
                </a:r>
                <a:r>
                  <a:rPr lang="en-US" altLang="zh-CN"/>
                  <a:t>attention</a:t>
                </a:r>
                <a:r>
                  <a:rPr lang="zh-CN" altLang="en-US"/>
                  <a:t>计算，</a:t>
                </a:r>
                <a:r>
                  <a:rPr lang="en-US" altLang="zh-CN"/>
                  <a:t>softmax</a:t>
                </a:r>
                <a:r>
                  <a:rPr lang="zh-CN" altLang="en-US"/>
                  <a:t>，</a:t>
                </a:r>
                <a:r>
                  <a:rPr lang="en-US" altLang="zh-CN"/>
                  <a:t>attention</a:t>
                </a:r>
                <a:r>
                  <a:rPr lang="zh-CN" altLang="en-US"/>
                  <a:t>得分，</a:t>
                </a:r>
                <a:r>
                  <a:rPr lang="zh-CN" altLang="en-US">
                    <a:sym typeface="+mn-ea"/>
                  </a:rPr>
                  <a:t>加权求和，得到</a:t>
                </a:r>
                <a:r>
                  <a:rPr lang="en-US" altLang="zh-CN">
                    <a:sym typeface="+mn-ea"/>
                  </a:rPr>
                  <a:t>vt</a:t>
                </a:r>
                <a:r>
                  <a:rPr lang="zh-CN" altLang="en-US"/>
                  <a:t>）</a:t>
                </a:r>
                <a:endParaRPr lang="zh-CN" altLang="en-US"/>
              </a:p>
              <a:p>
                <a:endParaRPr lang="zh-CN" altLang="en-US"/>
              </a:p>
              <a:p>
                <a:r>
                  <a:rPr lang="en-US" altLang="zh-CN"/>
                  <a:t>attention-S</a:t>
                </a:r>
                <a:r>
                  <a:rPr lang="zh-CN" altLang="en-US"/>
                  <a:t>对应关系三元组</a:t>
                </a:r>
                <a:r>
                  <a:rPr lang="zh-CN" altLang="en-US">
                    <a:sym typeface="+mn-ea"/>
                  </a:rPr>
                  <a:t>的</a:t>
                </a:r>
                <a:r>
                  <a:rPr lang="en-US" altLang="zh-CN">
                    <a:sym typeface="+mn-ea"/>
                  </a:rPr>
                  <a:t>attention</a:t>
                </a:r>
                <a:r>
                  <a:rPr lang="zh-CN" altLang="en-US">
                    <a:sym typeface="+mn-ea"/>
                  </a:rPr>
                  <a:t>操作</a:t>
                </a:r>
                <a:r>
                  <a:rPr lang="zh-CN" altLang="en-US">
                    <a:sym typeface="+mn-ea"/>
                  </a:rPr>
                  <a:t>（上一个时间步骤的隐藏向量与关系特征集进行</a:t>
                </a:r>
                <a:r>
                  <a:rPr lang="en-US" altLang="zh-CN">
                    <a:sym typeface="+mn-ea"/>
                  </a:rPr>
                  <a:t>attention</a:t>
                </a:r>
                <a:r>
                  <a:rPr lang="zh-CN" altLang="en-US">
                    <a:sym typeface="+mn-ea"/>
                  </a:rPr>
                  <a:t>计算，</a:t>
                </a:r>
                <a:r>
                  <a:rPr lang="en-US" altLang="zh-CN">
                    <a:sym typeface="+mn-ea"/>
                  </a:rPr>
                  <a:t>softmax</a:t>
                </a:r>
                <a:r>
                  <a:rPr lang="zh-CN" altLang="en-US">
                    <a:sym typeface="+mn-ea"/>
                  </a:rPr>
                  <a:t>，</a:t>
                </a:r>
                <a:r>
                  <a:rPr lang="en-US" altLang="zh-CN">
                    <a:sym typeface="+mn-ea"/>
                  </a:rPr>
                  <a:t>attention</a:t>
                </a:r>
                <a:r>
                  <a:rPr lang="zh-CN" altLang="en-US">
                    <a:sym typeface="+mn-ea"/>
                  </a:rPr>
                  <a:t>得分</a:t>
                </a:r>
                <a:r>
                  <a:rPr lang="zh-CN" altLang="en-US">
                    <a:sym typeface="+mn-ea"/>
                  </a:rPr>
                  <a:t>，</a:t>
                </a:r>
                <a:r>
                  <a:rPr lang="zh-CN" altLang="en-US">
                    <a:sym typeface="+mn-ea"/>
                  </a:rPr>
                  <a:t>加权求和，得到</a:t>
                </a:r>
                <a:r>
                  <a:rPr lang="en-US" altLang="zh-CN">
                    <a:sym typeface="+mn-ea"/>
                  </a:rPr>
                  <a:t>st</a:t>
                </a:r>
                <a:r>
                  <a:rPr lang="zh-CN" altLang="en-US">
                    <a:sym typeface="+mn-ea"/>
                  </a:rPr>
                  <a:t>）</a:t>
                </a:r>
                <a:endParaRPr lang="zh-CN" altLang="en-US"/>
              </a:p>
              <a:p>
                <a:endParaRPr lang="zh-CN" altLang="en-US"/>
              </a:p>
              <a:p>
                <a:r>
                  <a:rPr lang="en-US" altLang="zh-CN"/>
                  <a:t>attention-M</a:t>
                </a:r>
                <a:r>
                  <a:rPr lang="zh-CN" altLang="en-US"/>
                  <a:t>对应</a:t>
                </a:r>
                <a:r>
                  <a:rPr lang="en-US" altLang="zh-CN"/>
                  <a:t>vt</a:t>
                </a:r>
                <a:r>
                  <a:rPr lang="zh-CN" altLang="en-US"/>
                  <a:t>和</a:t>
                </a:r>
                <a:r>
                  <a:rPr lang="en-US" altLang="zh-CN"/>
                  <a:t>st</a:t>
                </a:r>
                <a:r>
                  <a:rPr lang="zh-CN" altLang="en-US"/>
                  <a:t>混合</a:t>
                </a:r>
                <a:r>
                  <a:rPr lang="zh-CN" altLang="en-US">
                    <a:sym typeface="+mn-ea"/>
                  </a:rPr>
                  <a:t>的</a:t>
                </a:r>
                <a:r>
                  <a:rPr lang="en-US" altLang="zh-CN">
                    <a:sym typeface="+mn-ea"/>
                  </a:rPr>
                  <a:t>attention</a:t>
                </a:r>
                <a:r>
                  <a:rPr lang="zh-CN" altLang="en-US">
                    <a:sym typeface="+mn-ea"/>
                  </a:rPr>
                  <a:t>操作</a:t>
                </a:r>
                <a:r>
                  <a:rPr lang="zh-CN" altLang="en-US"/>
                  <a:t>（</a:t>
                </a:r>
                <a:r>
                  <a:rPr lang="zh-CN" altLang="en-US">
                    <a:sym typeface="+mn-ea"/>
                  </a:rPr>
                  <a:t>上一个时间步骤的隐藏向量与分别与</a:t>
                </a:r>
                <a:r>
                  <a:rPr lang="en-US" altLang="zh-CN">
                    <a:sym typeface="+mn-ea"/>
                  </a:rPr>
                  <a:t>vt</a:t>
                </a:r>
                <a:r>
                  <a:rPr lang="zh-CN" altLang="en-US">
                    <a:sym typeface="+mn-ea"/>
                  </a:rPr>
                  <a:t>、</a:t>
                </a:r>
                <a:r>
                  <a:rPr lang="en-US" altLang="zh-CN">
                    <a:sym typeface="+mn-ea"/>
                  </a:rPr>
                  <a:t>st</a:t>
                </a:r>
                <a:r>
                  <a:rPr lang="zh-CN" altLang="en-US">
                    <a:sym typeface="+mn-ea"/>
                  </a:rPr>
                  <a:t>进行</a:t>
                </a:r>
                <a:r>
                  <a:rPr lang="en-US" altLang="zh-CN">
                    <a:sym typeface="+mn-ea"/>
                  </a:rPr>
                  <a:t>attention</a:t>
                </a:r>
                <a:r>
                  <a:rPr lang="zh-CN" altLang="en-US">
                    <a:sym typeface="+mn-ea"/>
                  </a:rPr>
                  <a:t>计算，</a:t>
                </a:r>
                <a:r>
                  <a:rPr lang="en-US" altLang="zh-CN">
                    <a:sym typeface="+mn-ea"/>
                  </a:rPr>
                  <a:t>softmax</a:t>
                </a:r>
                <a:r>
                  <a:rPr lang="zh-CN" altLang="en-US">
                    <a:sym typeface="+mn-ea"/>
                  </a:rPr>
                  <a:t>得到两个</a:t>
                </a:r>
                <a:r>
                  <a:rPr lang="en-US" altLang="zh-CN">
                    <a:sym typeface="+mn-ea"/>
                  </a:rPr>
                  <a:t>β</a:t>
                </a:r>
                <a:r>
                  <a:rPr lang="zh-CN" altLang="en-US">
                    <a:sym typeface="+mn-ea"/>
                  </a:rPr>
                  <a:t>得分，最终的到一个混合向量</a:t>
                </a:r>
                <a:r>
                  <a:rPr lang="en-US" altLang="zh-CN">
                    <a:sym typeface="+mn-ea"/>
                  </a:rPr>
                  <a:t>k</a:t>
                </a:r>
                <a:r>
                  <a:rPr lang="zh-CN" altLang="en-US">
                    <a:sym typeface="+mn-ea"/>
                  </a:rPr>
                  <a:t>）</a:t>
                </a:r>
                <a:endParaRPr lang="zh-CN" altLang="en-US"/>
              </a:p>
              <a:p>
                <a:pPr lvl="0" algn="l">
                  <a:lnSpc>
                    <a:spcPct val="150000"/>
                  </a:lnSpc>
                  <a:buClrTx/>
                  <a:buSzTx/>
                  <a:buFontTx/>
                </a:pPr>
                <a:r>
                  <a:rPr lang="zh-CN" altLang="en-US">
                    <a:sym typeface="+mn-ea"/>
                  </a:rPr>
                  <a:t>其中 W都是可训练的权重，</a:t>
                </a:r>
                <a14:m>
                  <m:oMath xmlns:m="http://schemas.openxmlformats.org/officeDocument/2006/math">
                    <m:sSub>
                      <m:sSubPr>
                        <m:ctrlPr>
                          <a:rPr lang="zh-CN" altLang="en-US">
                            <a:sym typeface="+mn-ea"/>
                          </a:rPr>
                        </m:ctrlPr>
                      </m:sSubPr>
                      <m:e>
                        <m:r>
                          <a:rPr lang="zh-CN" altLang="en-US">
                            <a:latin typeface="Cambria Math" panose="02040503050406030204" charset="0"/>
                            <a:sym typeface="+mn-ea"/>
                          </a:rPr>
                          <m:t>𝑜</m:t>
                        </m:r>
                      </m:e>
                      <m:sub>
                        <m:r>
                          <a:rPr lang="zh-CN" altLang="en-US">
                            <a:latin typeface="Cambria Math" panose="02040503050406030204" charset="0"/>
                            <a:sym typeface="+mn-ea"/>
                          </a:rPr>
                          <m:t>𝑖</m:t>
                        </m:r>
                      </m:sub>
                    </m:sSub>
                    <m:r>
                      <a:rPr lang="zh-CN" altLang="en-US">
                        <a:latin typeface="Cambria Math" panose="02040503050406030204" charset="0"/>
                        <a:sym typeface="+mn-ea"/>
                      </a:rPr>
                      <m:t>和</m:t>
                    </m:r>
                    <m:sSub>
                      <m:sSubPr>
                        <m:ctrlPr>
                          <a:rPr lang="zh-CN" altLang="en-US">
                            <a:sym typeface="+mn-ea"/>
                          </a:rPr>
                        </m:ctrlPr>
                      </m:sSubPr>
                      <m:e>
                        <m:r>
                          <a:rPr lang="zh-CN" altLang="en-US">
                            <a:latin typeface="Cambria Math" panose="02040503050406030204" charset="0"/>
                            <a:sym typeface="+mn-ea"/>
                          </a:rPr>
                          <m:t>𝑟</m:t>
                        </m:r>
                      </m:e>
                      <m:sub>
                        <m:r>
                          <a:rPr lang="zh-CN" altLang="en-US">
                            <a:latin typeface="Cambria Math" panose="02040503050406030204" charset="0"/>
                            <a:sym typeface="+mn-ea"/>
                          </a:rPr>
                          <m:t>𝑖</m:t>
                        </m:r>
                      </m:sub>
                    </m:sSub>
                    <m:r>
                      <a:rPr lang="zh-CN" altLang="en-US">
                        <a:latin typeface="Cambria Math" panose="02040503050406030204" charset="0"/>
                        <a:sym typeface="+mn-ea"/>
                      </a:rPr>
                      <m:t>分别代表目标特征</m:t>
                    </m:r>
                    <m:r>
                      <a:rPr lang="zh-CN" altLang="en-US">
                        <a:latin typeface="Cambria Math" panose="02040503050406030204" charset="0"/>
                        <a:sym typeface="+mn-ea"/>
                      </a:rPr>
                      <m:t>集和三元组特征</m:t>
                    </m:r>
                    <m:r>
                      <a:rPr lang="zh-CN" altLang="en-US">
                        <a:latin typeface="Cambria Math" panose="02040503050406030204" charset="0"/>
                        <a:sym typeface="+mn-ea"/>
                      </a:rPr>
                      <m:t>集的第</m:t>
                    </m:r>
                    <m:r>
                      <a:rPr lang="zh-CN" altLang="en-US">
                        <a:latin typeface="Cambria Math" panose="02040503050406030204" charset="0"/>
                        <a:sym typeface="+mn-ea"/>
                      </a:rPr>
                      <m:t>𝑖</m:t>
                    </m:r>
                    <m:r>
                      <a:rPr lang="zh-CN" altLang="en-US">
                        <a:latin typeface="Cambria Math" panose="02040503050406030204" charset="0"/>
                        <a:sym typeface="+mn-ea"/>
                      </a:rPr>
                      <m:t>个特征</m:t>
                    </m:r>
                  </m:oMath>
                </a14:m>
                <a:endParaRPr lang="zh-CN" altLang="en-US">
                  <a:sym typeface="+mn-ea"/>
                </a:endParaRPr>
              </a:p>
              <a:p>
                <a:pPr lvl="0" algn="l">
                  <a:lnSpc>
                    <a:spcPct val="150000"/>
                  </a:lnSpc>
                  <a:buClrTx/>
                  <a:buSzTx/>
                  <a:buFontTx/>
                </a:pPr>
                <a14:m>
                  <m:oMath xmlns:m="http://schemas.openxmlformats.org/officeDocument/2006/math">
                    <m:sSub>
                      <m:sSubPr>
                        <m:ctrlPr>
                          <a:rPr lang="zh-CN" altLang="en-US">
                            <a:sym typeface="+mn-ea"/>
                          </a:rPr>
                        </m:ctrlPr>
                      </m:sSubPr>
                      <m:e>
                        <m:r>
                          <a:rPr lang="zh-CN" altLang="en-US">
                            <a:latin typeface="Cambria Math" panose="02040503050406030204" charset="0"/>
                            <a:sym typeface="+mn-ea"/>
                          </a:rPr>
                          <m:t>ℎ</m:t>
                        </m:r>
                      </m:e>
                      <m:sub>
                        <m:r>
                          <a:rPr lang="zh-CN" altLang="en-US">
                            <a:latin typeface="Cambria Math" panose="02040503050406030204" charset="0"/>
                            <a:sym typeface="+mn-ea"/>
                          </a:rPr>
                          <m:t>𝑡</m:t>
                        </m:r>
                        <m:r>
                          <a:rPr lang="zh-CN" altLang="en-US">
                            <a:latin typeface="Cambria Math" panose="02040503050406030204" charset="0"/>
                            <a:sym typeface="+mn-ea"/>
                          </a:rPr>
                          <m:t>−</m:t>
                        </m:r>
                        <m:r>
                          <a:rPr lang="zh-CN" altLang="en-US">
                            <a:latin typeface="Cambria Math" panose="02040503050406030204" charset="0"/>
                            <a:sym typeface="+mn-ea"/>
                          </a:rPr>
                          <m:t>1</m:t>
                        </m:r>
                      </m:sub>
                    </m:sSub>
                  </m:oMath>
                </a14:m>
                <a:r>
                  <a:rPr lang="zh-CN" altLang="en-US">
                    <a:sym typeface="+mn-ea"/>
                  </a:rPr>
                  <a:t>表示LSTM上一个时间步骤的隐藏向量。</a:t>
                </a:r>
                <a:endParaRPr lang="zh-CN" altLang="en-US">
                  <a:sym typeface="+mn-ea"/>
                </a:endParaRPr>
              </a:p>
              <a:p>
                <a:endParaRPr lang="zh-CN" altLang="en-US"/>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读</a:t>
            </a:r>
            <a:endParaRPr lang="zh-CN" altLang="en-US"/>
          </a:p>
          <a:p>
            <a:r>
              <a:rPr lang="zh-CN" altLang="en-US"/>
              <a:t>作者进行了</a:t>
            </a:r>
            <a:r>
              <a:rPr lang="zh-CN" altLang="en-US"/>
              <a:t>消融试验</a:t>
            </a:r>
            <a:endParaRPr lang="zh-CN" altLang="en-US"/>
          </a:p>
          <a:p>
            <a:r>
              <a:rPr lang="zh-CN" altLang="en-US"/>
              <a:t>首先上面的图是不同</a:t>
            </a:r>
            <a:r>
              <a:rPr lang="zh-CN" altLang="en-US"/>
              <a:t>的三元组编码方式对模型的</a:t>
            </a:r>
            <a:r>
              <a:rPr lang="zh-CN" altLang="en-US"/>
              <a:t>影响，使用平均池化、最大池化和一个独立的</a:t>
            </a:r>
            <a:r>
              <a:rPr lang="en-US" altLang="zh-CN"/>
              <a:t>LSTM</a:t>
            </a:r>
            <a:r>
              <a:rPr lang="zh-CN" altLang="en-US"/>
              <a:t>的隐藏向量进行对比。平均池化是最好</a:t>
            </a:r>
            <a:r>
              <a:rPr lang="zh-CN" altLang="en-US"/>
              <a:t>的。</a:t>
            </a:r>
            <a:endParaRPr lang="zh-CN" altLang="en-US"/>
          </a:p>
          <a:p>
            <a:r>
              <a:rPr lang="zh-CN" altLang="en-US">
                <a:sym typeface="+mn-ea"/>
              </a:rPr>
              <a:t>下面的图比较了不同数量的</a:t>
            </a:r>
            <a:r>
              <a:rPr lang="en-US" altLang="zh-CN">
                <a:sym typeface="+mn-ea"/>
              </a:rPr>
              <a:t>relation</a:t>
            </a:r>
            <a:r>
              <a:rPr lang="zh-CN" altLang="en-US">
                <a:sym typeface="+mn-ea"/>
              </a:rPr>
              <a:t>对模型的</a:t>
            </a:r>
            <a:r>
              <a:rPr lang="zh-CN" altLang="en-US">
                <a:sym typeface="+mn-ea"/>
              </a:rPr>
              <a:t>影响：由于</a:t>
            </a:r>
            <a:r>
              <a:rPr lang="en-US" altLang="zh-CN">
                <a:sym typeface="+mn-ea"/>
              </a:rPr>
              <a:t>GT</a:t>
            </a:r>
            <a:r>
              <a:rPr lang="zh-CN" altLang="en-US">
                <a:sym typeface="+mn-ea"/>
              </a:rPr>
              <a:t>中平均关系数量在</a:t>
            </a:r>
            <a:r>
              <a:rPr lang="en-US" altLang="zh-CN">
                <a:sym typeface="+mn-ea"/>
              </a:rPr>
              <a:t>6.2</a:t>
            </a:r>
            <a:r>
              <a:rPr lang="zh-CN" altLang="en-US">
                <a:sym typeface="+mn-ea"/>
              </a:rPr>
              <a:t>，因此作者分别尝试了使用</a:t>
            </a:r>
            <a:r>
              <a:rPr lang="en-US" altLang="zh-CN">
                <a:sym typeface="+mn-ea"/>
              </a:rPr>
              <a:t>TOP5</a:t>
            </a:r>
            <a:r>
              <a:rPr lang="zh-CN" altLang="en-US">
                <a:sym typeface="+mn-ea"/>
              </a:rPr>
              <a:t>、</a:t>
            </a:r>
            <a:r>
              <a:rPr lang="en-US" altLang="zh-CN">
                <a:sym typeface="+mn-ea"/>
              </a:rPr>
              <a:t>10</a:t>
            </a:r>
            <a:r>
              <a:rPr lang="zh-CN" altLang="en-US">
                <a:sym typeface="+mn-ea"/>
              </a:rPr>
              <a:t>、</a:t>
            </a:r>
            <a:r>
              <a:rPr lang="en-US" altLang="zh-CN">
                <a:sym typeface="+mn-ea"/>
              </a:rPr>
              <a:t>15</a:t>
            </a:r>
            <a:r>
              <a:rPr lang="zh-CN" altLang="en-US">
                <a:sym typeface="+mn-ea"/>
              </a:rPr>
              <a:t>个关系作为关系特征</a:t>
            </a:r>
            <a:r>
              <a:rPr lang="zh-CN" altLang="en-US">
                <a:sym typeface="+mn-ea"/>
              </a:rPr>
              <a:t>集进行训练后的验证结果。表明使用</a:t>
            </a:r>
            <a:r>
              <a:rPr lang="en-US" altLang="zh-CN">
                <a:sym typeface="+mn-ea"/>
              </a:rPr>
              <a:t>TOP10</a:t>
            </a:r>
            <a:r>
              <a:rPr lang="zh-CN" altLang="en-US">
                <a:sym typeface="+mn-ea"/>
              </a:rPr>
              <a:t>关系进行训练效果最好，更多会产生噪声。</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读</a:t>
            </a:r>
            <a:endParaRPr lang="zh-CN" altLang="en-US">
              <a:sym typeface="+mn-ea"/>
            </a:endParaRPr>
          </a:p>
          <a:p>
            <a:r>
              <a:rPr lang="zh-CN" altLang="en-US">
                <a:sym typeface="+mn-ea"/>
              </a:rPr>
              <a:t>上面的图：对比的是不同组成部分对模型的影响</a:t>
            </a:r>
            <a:endParaRPr lang="en-US" altLang="zh-CN">
              <a:sym typeface="+mn-ea"/>
            </a:endParaRPr>
          </a:p>
          <a:p>
            <a:r>
              <a:rPr lang="en-US" altLang="zh-CN">
                <a:sym typeface="+mn-ea"/>
              </a:rPr>
              <a:t>google NIC</a:t>
            </a:r>
            <a:r>
              <a:rPr lang="zh-CN" altLang="en-US">
                <a:sym typeface="+mn-ea"/>
              </a:rPr>
              <a:t>不清楚</a:t>
            </a:r>
            <a:r>
              <a:rPr lang="zh-CN" altLang="en-US">
                <a:sym typeface="+mn-ea"/>
              </a:rPr>
              <a:t>是啥</a:t>
            </a:r>
            <a:endParaRPr lang="zh-CN" altLang="en-US">
              <a:sym typeface="+mn-ea"/>
            </a:endParaRPr>
          </a:p>
          <a:p>
            <a:r>
              <a:rPr lang="en-US" altLang="zh-CN">
                <a:sym typeface="+mn-ea"/>
              </a:rPr>
              <a:t>OBJ</a:t>
            </a:r>
            <a:r>
              <a:rPr lang="zh-CN" altLang="en-US">
                <a:sym typeface="+mn-ea"/>
              </a:rPr>
              <a:t>表示只用</a:t>
            </a:r>
            <a:r>
              <a:rPr lang="en-US" altLang="zh-CN">
                <a:sym typeface="+mn-ea"/>
              </a:rPr>
              <a:t>obj feature</a:t>
            </a:r>
            <a:endParaRPr lang="en-US" altLang="zh-CN">
              <a:sym typeface="+mn-ea"/>
            </a:endParaRPr>
          </a:p>
          <a:p>
            <a:r>
              <a:rPr lang="en-US" altLang="zh-CN">
                <a:sym typeface="+mn-ea"/>
              </a:rPr>
              <a:t>rel</a:t>
            </a:r>
            <a:r>
              <a:rPr lang="zh-CN" altLang="en-US">
                <a:sym typeface="+mn-ea"/>
              </a:rPr>
              <a:t>表示只用</a:t>
            </a:r>
            <a:r>
              <a:rPr lang="en-US" altLang="zh-CN">
                <a:sym typeface="+mn-ea"/>
              </a:rPr>
              <a:t>rel feature</a:t>
            </a:r>
            <a:endParaRPr lang="en-US" altLang="zh-CN">
              <a:sym typeface="+mn-ea"/>
            </a:endParaRPr>
          </a:p>
          <a:p>
            <a:r>
              <a:rPr lang="en-US" altLang="zh-CN">
                <a:sym typeface="+mn-ea"/>
              </a:rPr>
              <a:t>-C </a:t>
            </a:r>
            <a:r>
              <a:rPr lang="zh-CN" altLang="en-US">
                <a:sym typeface="+mn-ea"/>
              </a:rPr>
              <a:t>表示两者做简单的</a:t>
            </a:r>
            <a:r>
              <a:rPr lang="zh-CN" altLang="en-US">
                <a:sym typeface="+mn-ea"/>
              </a:rPr>
              <a:t>链接</a:t>
            </a:r>
            <a:endParaRPr lang="zh-CN" altLang="en-US">
              <a:sym typeface="+mn-ea"/>
            </a:endParaRPr>
          </a:p>
          <a:p>
            <a:r>
              <a:rPr lang="en-US" altLang="zh-CN">
                <a:sym typeface="+mn-ea"/>
              </a:rPr>
              <a:t>-A</a:t>
            </a:r>
            <a:r>
              <a:rPr lang="zh-CN" altLang="en-US">
                <a:sym typeface="+mn-ea"/>
              </a:rPr>
              <a:t>表示使用层次</a:t>
            </a:r>
            <a:r>
              <a:rPr lang="en-US" altLang="zh-CN">
                <a:sym typeface="+mn-ea"/>
              </a:rPr>
              <a:t>attention</a:t>
            </a:r>
            <a:endParaRPr lang="en-US" altLang="zh-CN">
              <a:sym typeface="+mn-ea"/>
            </a:endParaRPr>
          </a:p>
          <a:p>
            <a:r>
              <a:rPr lang="en-US" altLang="zh-CN">
                <a:sym typeface="+mn-ea"/>
              </a:rPr>
              <a:t>NBT=nerual baby talk</a:t>
            </a:r>
            <a:endParaRPr lang="en-US" altLang="zh-CN">
              <a:sym typeface="+mn-ea"/>
            </a:endParaRPr>
          </a:p>
          <a:p>
            <a:r>
              <a:rPr lang="zh-CN" altLang="en-US">
                <a:sym typeface="+mn-ea"/>
              </a:rPr>
              <a:t>原版方法没有</a:t>
            </a:r>
            <a:r>
              <a:rPr lang="en-US" altLang="zh-CN">
                <a:sym typeface="+mn-ea"/>
              </a:rPr>
              <a:t>NBT</a:t>
            </a:r>
            <a:r>
              <a:rPr lang="zh-CN" altLang="en-US">
                <a:sym typeface="+mn-ea"/>
              </a:rPr>
              <a:t>高，但是因为</a:t>
            </a:r>
            <a:r>
              <a:rPr lang="en-US" altLang="zh-CN">
                <a:sym typeface="+mn-ea"/>
              </a:rPr>
              <a:t>backbone</a:t>
            </a:r>
            <a:r>
              <a:rPr lang="zh-CN" altLang="en-US">
                <a:sym typeface="+mn-ea"/>
              </a:rPr>
              <a:t>不一样，公平起见使用了一样的</a:t>
            </a:r>
            <a:r>
              <a:rPr lang="en-US" altLang="zh-CN">
                <a:sym typeface="+mn-ea"/>
              </a:rPr>
              <a:t>backbone</a:t>
            </a:r>
            <a:r>
              <a:rPr lang="zh-CN" altLang="en-US">
                <a:sym typeface="+mn-ea"/>
              </a:rPr>
              <a:t>后</a:t>
            </a:r>
            <a:r>
              <a:rPr lang="zh-CN" altLang="en-US">
                <a:sym typeface="+mn-ea"/>
              </a:rPr>
              <a:t>本方法效果</a:t>
            </a:r>
            <a:r>
              <a:rPr lang="zh-CN" altLang="en-US">
                <a:sym typeface="+mn-ea"/>
              </a:rPr>
              <a:t>更好。</a:t>
            </a:r>
            <a:endParaRPr lang="zh-CN" altLang="en-US">
              <a:sym typeface="+mn-ea"/>
            </a:endParaRPr>
          </a:p>
          <a:p>
            <a:r>
              <a:rPr lang="zh-CN" altLang="en-US">
                <a:sym typeface="+mn-ea"/>
              </a:rPr>
              <a:t>最后使用</a:t>
            </a:r>
            <a:r>
              <a:rPr lang="en-US" altLang="zh-CN">
                <a:sym typeface="+mn-ea"/>
              </a:rPr>
              <a:t>cider</a:t>
            </a:r>
            <a:r>
              <a:rPr lang="zh-CN" altLang="en-US">
                <a:sym typeface="+mn-ea"/>
              </a:rPr>
              <a:t>作为优化准则后效果进一步</a:t>
            </a:r>
            <a:r>
              <a:rPr lang="zh-CN" altLang="en-US">
                <a:sym typeface="+mn-ea"/>
              </a:rPr>
              <a:t>提高。</a:t>
            </a:r>
            <a:endParaRPr lang="zh-CN" altLang="en-US">
              <a:sym typeface="+mn-ea"/>
            </a:endParaRPr>
          </a:p>
          <a:p>
            <a:r>
              <a:rPr lang="zh-CN" altLang="en-US">
                <a:sym typeface="+mn-ea"/>
              </a:rPr>
              <a:t>本文的模型简单，可见</a:t>
            </a:r>
            <a:r>
              <a:rPr lang="en-US" altLang="zh-CN">
                <a:sym typeface="+mn-ea"/>
              </a:rPr>
              <a:t>relation feature </a:t>
            </a:r>
            <a:r>
              <a:rPr lang="zh-CN" altLang="en-US">
                <a:sym typeface="+mn-ea"/>
              </a:rPr>
              <a:t>的作用。可惜的是</a:t>
            </a:r>
            <a:r>
              <a:rPr lang="zh-CN" altLang="en-US">
                <a:sym typeface="+mn-ea"/>
              </a:rPr>
              <a:t>没有开源。</a:t>
            </a:r>
            <a:endParaRPr lang="zh-CN" altLang="en-US">
              <a:sym typeface="+mn-ea"/>
            </a:endParaRPr>
          </a:p>
          <a:p>
            <a:endParaRPr lang="zh-CN" altLang="en-US">
              <a:sym typeface="+mn-ea"/>
            </a:endParaRPr>
          </a:p>
          <a:p>
            <a:r>
              <a:rPr lang="zh-CN" altLang="en-US">
                <a:sym typeface="+mn-ea"/>
              </a:rPr>
              <a:t>下面这个图</a:t>
            </a:r>
            <a:r>
              <a:rPr lang="zh-CN" altLang="en-US">
                <a:sym typeface="+mn-ea"/>
              </a:rPr>
              <a:t>是，在微软服务器上的测试表明，该模型在当时仅次于</a:t>
            </a:r>
            <a:r>
              <a:rPr lang="en-US" altLang="zh-CN">
                <a:sym typeface="+mn-ea"/>
              </a:rPr>
              <a:t>bottom up</a:t>
            </a:r>
            <a:r>
              <a:rPr lang="zh-CN" altLang="en-US">
                <a:sym typeface="+mn-ea"/>
              </a:rPr>
              <a:t>。作者说的原因是</a:t>
            </a:r>
            <a:r>
              <a:rPr lang="en-US" altLang="zh-CN">
                <a:sym typeface="+mn-ea"/>
              </a:rPr>
              <a:t>bottom up</a:t>
            </a:r>
            <a:r>
              <a:rPr lang="zh-CN" altLang="en-US">
                <a:sym typeface="+mn-ea"/>
              </a:rPr>
              <a:t>集成了</a:t>
            </a:r>
            <a:r>
              <a:rPr lang="en-US" altLang="zh-CN">
                <a:sym typeface="+mn-ea"/>
              </a:rPr>
              <a:t>4</a:t>
            </a:r>
            <a:r>
              <a:rPr lang="zh-CN" altLang="en-US">
                <a:sym typeface="+mn-ea"/>
              </a:rPr>
              <a:t>个模型，而这个方法只有一个模型，而</a:t>
            </a:r>
            <a:r>
              <a:rPr lang="en-US" altLang="zh-CN">
                <a:sym typeface="+mn-ea"/>
              </a:rPr>
              <a:t>4</a:t>
            </a:r>
            <a:r>
              <a:rPr lang="zh-CN" altLang="en-US">
                <a:sym typeface="+mn-ea"/>
              </a:rPr>
              <a:t>个</a:t>
            </a:r>
            <a:r>
              <a:rPr lang="en-US" altLang="zh-CN">
                <a:sym typeface="+mn-ea"/>
              </a:rPr>
              <a:t> </a:t>
            </a:r>
            <a:r>
              <a:rPr lang="zh-CN" altLang="en-US">
                <a:sym typeface="+mn-ea"/>
              </a:rPr>
              <a:t>总比一个强，我也不是很理解这句话</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algn="l">
              <a:lnSpc>
                <a:spcPct val="150000"/>
              </a:lnSpc>
              <a:buClrTx/>
              <a:buSzTx/>
              <a:buFontTx/>
            </a:pPr>
            <a:r>
              <a:rPr lang="zh-CN" altLang="en-US">
                <a:sym typeface="+mn-ea"/>
              </a:rPr>
              <a:t>读</a:t>
            </a:r>
            <a:endParaRPr lang="zh-CN" altLang="en-US">
              <a:sym typeface="+mn-ea"/>
            </a:endParaRPr>
          </a:p>
          <a:p>
            <a:pPr lvl="0" algn="l">
              <a:lnSpc>
                <a:spcPct val="150000"/>
              </a:lnSpc>
              <a:buClrTx/>
              <a:buSzTx/>
              <a:buFontTx/>
            </a:pPr>
            <a:r>
              <a:rPr lang="zh-CN" altLang="en-US">
                <a:sym typeface="+mn-ea"/>
              </a:rPr>
              <a:t>这是一个结果</a:t>
            </a:r>
            <a:r>
              <a:rPr lang="zh-CN" altLang="en-US">
                <a:sym typeface="+mn-ea"/>
              </a:rPr>
              <a:t>的可视化</a:t>
            </a:r>
            <a:endParaRPr lang="zh-CN" altLang="en-US">
              <a:sym typeface="+mn-ea"/>
            </a:endParaRPr>
          </a:p>
          <a:p>
            <a:pPr lvl="0" algn="l">
              <a:lnSpc>
                <a:spcPct val="150000"/>
              </a:lnSpc>
              <a:buClrTx/>
              <a:buSzTx/>
              <a:buFontTx/>
            </a:pPr>
            <a:r>
              <a:rPr lang="zh-CN" altLang="en-US">
                <a:sym typeface="+mn-ea"/>
              </a:rPr>
              <a:t>最左边是图像目标检测的一些</a:t>
            </a:r>
            <a:r>
              <a:rPr lang="en-US" altLang="zh-CN">
                <a:sym typeface="+mn-ea"/>
              </a:rPr>
              <a:t>region</a:t>
            </a:r>
            <a:endParaRPr lang="en-US" altLang="zh-CN">
              <a:sym typeface="+mn-ea"/>
            </a:endParaRPr>
          </a:p>
          <a:p>
            <a:pPr lvl="0" algn="l">
              <a:lnSpc>
                <a:spcPct val="150000"/>
              </a:lnSpc>
              <a:buClrTx/>
              <a:buSzTx/>
              <a:buFontTx/>
            </a:pPr>
            <a:r>
              <a:rPr lang="zh-CN" altLang="en-US">
                <a:sym typeface="+mn-ea"/>
              </a:rPr>
              <a:t>第二列是输出的一些句子，加粗的是当前结果展示的</a:t>
            </a:r>
            <a:r>
              <a:rPr lang="zh-CN" altLang="en-US">
                <a:sym typeface="+mn-ea"/>
              </a:rPr>
              <a:t>案例。</a:t>
            </a:r>
            <a:endParaRPr lang="zh-CN" altLang="en-US">
              <a:sym typeface="+mn-ea"/>
            </a:endParaRPr>
          </a:p>
          <a:p>
            <a:pPr lvl="0" algn="l">
              <a:lnSpc>
                <a:spcPct val="150000"/>
              </a:lnSpc>
              <a:buClrTx/>
              <a:buSzTx/>
              <a:buFontTx/>
            </a:pPr>
            <a:r>
              <a:rPr lang="zh-CN" altLang="en-US">
                <a:sym typeface="+mn-ea"/>
              </a:rPr>
              <a:t>第</a:t>
            </a:r>
            <a:r>
              <a:rPr lang="zh-CN" altLang="en-US">
                <a:sym typeface="+mn-ea"/>
              </a:rPr>
              <a:t>三栏是得分权重的累积。</a:t>
            </a:r>
            <a:endParaRPr lang="zh-CN" altLang="en-US">
              <a:sym typeface="+mn-ea"/>
            </a:endParaRPr>
          </a:p>
          <a:p>
            <a:pPr lvl="0" algn="l">
              <a:lnSpc>
                <a:spcPct val="150000"/>
              </a:lnSpc>
              <a:buClrTx/>
              <a:buSzTx/>
              <a:buFontTx/>
            </a:pPr>
            <a:r>
              <a:rPr lang="zh-CN" altLang="en-US">
                <a:sym typeface="+mn-ea"/>
              </a:rPr>
              <a:t>第四栏是输出每一个词时，各个</a:t>
            </a:r>
            <a:r>
              <a:rPr lang="zh-CN" altLang="en-US">
                <a:sym typeface="+mn-ea"/>
              </a:rPr>
              <a:t>变量的值。</a:t>
            </a:r>
            <a:endParaRPr lang="zh-CN" altLang="en-US">
              <a:sym typeface="+mn-ea"/>
            </a:endParaRPr>
          </a:p>
          <a:p>
            <a:endParaRPr lang="zh-CN" altLang="en-US"/>
          </a:p>
          <a:p>
            <a:pPr lvl="0" algn="l">
              <a:lnSpc>
                <a:spcPct val="150000"/>
              </a:lnSpc>
              <a:buClrTx/>
              <a:buSzTx/>
              <a:buFontTx/>
            </a:pPr>
            <a:r>
              <a:rPr lang="zh-CN" altLang="en-US">
                <a:sym typeface="+mn-ea"/>
              </a:rPr>
              <a:t>可以发现，每当输出关系词的时候模型vt会明显更小，而输出名词则相反。</a:t>
            </a:r>
            <a:endParaRPr lang="zh-CN" altLang="en-US">
              <a:sym typeface="+mn-ea"/>
            </a:endParaRPr>
          </a:p>
          <a:p>
            <a:pPr lvl="0" algn="l">
              <a:lnSpc>
                <a:spcPct val="150000"/>
              </a:lnSpc>
              <a:buClrTx/>
              <a:buSzTx/>
              <a:buFontTx/>
            </a:pPr>
            <a:r>
              <a:rPr lang="zh-CN" altLang="en-US">
                <a:sym typeface="+mn-ea"/>
              </a:rPr>
              <a:t>对应object的得分会在对应输出是显著上升。</a:t>
            </a:r>
            <a:endParaRPr lang="zh-CN" altLang="en-US">
              <a:sym typeface="+mn-ea"/>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algn="l">
              <a:lnSpc>
                <a:spcPct val="150000"/>
              </a:lnSpc>
              <a:buClrTx/>
              <a:buSzTx/>
              <a:buFontTx/>
            </a:pPr>
            <a:r>
              <a:rPr lang="zh-CN" altLang="en-US">
                <a:sym typeface="+mn-ea"/>
              </a:rPr>
              <a:t>读</a:t>
            </a:r>
            <a:endParaRPr lang="zh-CN" altLang="en-US">
              <a:sym typeface="+mn-ea"/>
            </a:endParaRPr>
          </a:p>
          <a:p>
            <a:pPr lvl="0" algn="l">
              <a:lnSpc>
                <a:spcPct val="150000"/>
              </a:lnSpc>
              <a:buClrTx/>
              <a:buSzTx/>
              <a:buFontTx/>
            </a:pPr>
            <a:r>
              <a:rPr lang="zh-CN" altLang="en-US">
                <a:sym typeface="+mn-ea"/>
              </a:rPr>
              <a:t>之前的方法进行image caption 的时候，如果图像中有比较多的对象，会缺少一种有效的语言组织模板。与此同时，人类却很擅长从繁杂的目标中归纳出语言，而此前的模型都不具备这样的能力。</a:t>
            </a:r>
            <a:endParaRPr lang="zh-CN" altLang="en-US">
              <a:sym typeface="+mn-ea"/>
            </a:endParaRPr>
          </a:p>
          <a:p>
            <a:pPr lvl="0" algn="l">
              <a:lnSpc>
                <a:spcPct val="150000"/>
              </a:lnSpc>
              <a:buClrTx/>
              <a:buSzTx/>
              <a:buFontTx/>
            </a:pPr>
            <a:r>
              <a:rPr lang="zh-CN" altLang="en-US">
                <a:sym typeface="+mn-ea"/>
              </a:rPr>
              <a:t>本作提出了一种通过场景图归纳语言偏置并生成image caption的方法。</a:t>
            </a:r>
            <a:endParaRPr lang="zh-CN" altLang="en-US">
              <a:sym typeface="+mn-ea"/>
            </a:endParaRPr>
          </a:p>
          <a:p>
            <a:pPr lvl="0" algn="l">
              <a:lnSpc>
                <a:spcPct val="150000"/>
              </a:lnSpc>
              <a:buClrTx/>
              <a:buSzTx/>
              <a:buFontTx/>
            </a:pPr>
            <a:endParaRPr lang="zh-CN" altLang="en-US">
              <a:sym typeface="+mn-ea"/>
            </a:endParaRPr>
          </a:p>
          <a:p>
            <a:pPr lvl="0" algn="l">
              <a:lnSpc>
                <a:spcPct val="150000"/>
              </a:lnSpc>
              <a:buClrTx/>
              <a:buSzTx/>
              <a:buFontTx/>
            </a:pPr>
            <a:endParaRPr lang="zh-CN" altLang="en-US">
              <a:sym typeface="+mn-ea"/>
            </a:endParaRPr>
          </a:p>
          <a:p>
            <a:pPr lvl="0" algn="l">
              <a:lnSpc>
                <a:spcPct val="150000"/>
              </a:lnSpc>
              <a:buClrTx/>
              <a:buSzTx/>
              <a:buFontTx/>
            </a:pPr>
            <a:r>
              <a:rPr lang="zh-CN" altLang="en-US">
                <a:sym typeface="+mn-ea"/>
              </a:rPr>
              <a:t>蓝色箭头代表了（</a:t>
            </a:r>
            <a:r>
              <a:rPr lang="en-US" altLang="zh-CN">
                <a:sym typeface="+mn-ea"/>
              </a:rPr>
              <a:t>SGAE</a:t>
            </a:r>
            <a:r>
              <a:rPr lang="zh-CN" altLang="en-US">
                <a:sym typeface="+mn-ea"/>
              </a:rPr>
              <a:t>）的训练过程，他是从一个句子解析成场景图，然后从场景图与一个字典做交互还原成句子的无监督的</a:t>
            </a:r>
            <a:r>
              <a:rPr lang="zh-CN" altLang="en-US">
                <a:sym typeface="+mn-ea"/>
              </a:rPr>
              <a:t>过程。</a:t>
            </a:r>
            <a:endParaRPr lang="zh-CN" altLang="en-US">
              <a:sym typeface="+mn-ea"/>
            </a:endParaRPr>
          </a:p>
          <a:p>
            <a:pPr lvl="0" algn="l">
              <a:lnSpc>
                <a:spcPct val="150000"/>
              </a:lnSpc>
              <a:buClrTx/>
              <a:buSzTx/>
              <a:buFontTx/>
            </a:pPr>
            <a:r>
              <a:rPr lang="zh-CN" altLang="en-US">
                <a:sym typeface="+mn-ea"/>
              </a:rPr>
              <a:t>红色箭头代表了image caption的训练过程，他是从图片生成场景图，然后与</a:t>
            </a:r>
            <a:r>
              <a:rPr lang="en-US" altLang="zh-CN">
                <a:sym typeface="+mn-ea"/>
              </a:rPr>
              <a:t>SGAE</a:t>
            </a:r>
            <a:r>
              <a:rPr lang="zh-CN" altLang="en-US">
                <a:sym typeface="+mn-ea"/>
              </a:rPr>
              <a:t>共享剩下的</a:t>
            </a:r>
            <a:r>
              <a:rPr lang="zh-CN" altLang="en-US">
                <a:sym typeface="+mn-ea"/>
              </a:rPr>
              <a:t>部分</a:t>
            </a:r>
            <a:endParaRPr lang="zh-CN" altLang="en-US">
              <a:sym typeface="+mn-ea"/>
            </a:endParaRPr>
          </a:p>
          <a:p>
            <a:pPr lvl="0" algn="l">
              <a:lnSpc>
                <a:spcPct val="150000"/>
              </a:lnSpc>
              <a:buClrTx/>
              <a:buSzTx/>
              <a:buFontTx/>
            </a:pPr>
            <a:r>
              <a:rPr lang="zh-CN" altLang="en-US">
                <a:sym typeface="+mn-ea"/>
              </a:rPr>
              <a:t>其中D代表一个字典或者是内存，用来存储SGAE得到的语言偏执。</a:t>
            </a:r>
            <a:endParaRPr lang="zh-CN" altLang="en-US">
              <a:sym typeface="+mn-ea"/>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读</a:t>
            </a:r>
            <a:endParaRPr lang="zh-CN" altLang="en-US"/>
          </a:p>
          <a:p>
            <a:r>
              <a:rPr lang="zh-CN" altLang="en-US"/>
              <a:t>上面是传统的方法，图像经过</a:t>
            </a:r>
            <a:r>
              <a:rPr lang="en-US" altLang="zh-CN"/>
              <a:t>CNN</a:t>
            </a:r>
            <a:r>
              <a:rPr lang="zh-CN" altLang="en-US"/>
              <a:t>编码后得到</a:t>
            </a:r>
            <a:r>
              <a:rPr lang="en-US" altLang="zh-CN"/>
              <a:t>feature map</a:t>
            </a:r>
            <a:r>
              <a:rPr lang="zh-CN" altLang="en-US"/>
              <a:t>然后直接用于</a:t>
            </a:r>
            <a:r>
              <a:rPr lang="en-US" altLang="zh-CN"/>
              <a:t>RNN</a:t>
            </a:r>
            <a:r>
              <a:rPr lang="zh-CN" altLang="en-US"/>
              <a:t>解码</a:t>
            </a:r>
            <a:endParaRPr lang="zh-CN" altLang="en-US"/>
          </a:p>
          <a:p>
            <a:endParaRPr lang="zh-CN" altLang="en-US"/>
          </a:p>
          <a:p>
            <a:pPr lvl="0" algn="l">
              <a:lnSpc>
                <a:spcPct val="150000"/>
              </a:lnSpc>
              <a:buClrTx/>
              <a:buSzTx/>
              <a:buFontTx/>
            </a:pPr>
            <a:r>
              <a:rPr lang="zh-CN" altLang="en-US">
                <a:sym typeface="+mn-ea"/>
              </a:rPr>
              <a:t>下面是本文提出的方法。</a:t>
            </a:r>
            <a:endParaRPr lang="zh-CN" altLang="en-US">
              <a:sym typeface="+mn-ea"/>
            </a:endParaRPr>
          </a:p>
          <a:p>
            <a:pPr lvl="0" algn="l">
              <a:lnSpc>
                <a:spcPct val="150000"/>
              </a:lnSpc>
              <a:buClrTx/>
              <a:buSzTx/>
              <a:buFontTx/>
            </a:pPr>
            <a:r>
              <a:rPr lang="zh-CN" altLang="en-US">
                <a:sym typeface="+mn-ea"/>
              </a:rPr>
              <a:t>区别在于编码后直接用于解码，增加一个语言归纳的过程。</a:t>
            </a:r>
            <a:endParaRPr lang="zh-CN" altLang="en-US">
              <a:sym typeface="+mn-ea"/>
            </a:endParaRPr>
          </a:p>
          <a:p>
            <a:pPr lvl="0" algn="l">
              <a:lnSpc>
                <a:spcPct val="150000"/>
              </a:lnSpc>
              <a:buClrTx/>
              <a:buSzTx/>
              <a:buFontTx/>
            </a:pPr>
            <a:r>
              <a:rPr lang="zh-CN" altLang="en-US">
                <a:sym typeface="+mn-ea"/>
              </a:rPr>
              <a:t>下面这一条数据流程是</a:t>
            </a:r>
            <a:r>
              <a:rPr lang="en-US" altLang="zh-CN">
                <a:sym typeface="+mn-ea"/>
              </a:rPr>
              <a:t>SGAE</a:t>
            </a:r>
            <a:r>
              <a:rPr lang="zh-CN" altLang="en-US">
                <a:sym typeface="+mn-ea"/>
              </a:rPr>
              <a:t>训练语言偏执的过程：将数据集标注的语料库中的句子解析成场景图，进行</a:t>
            </a:r>
            <a:r>
              <a:rPr lang="en-US" altLang="zh-CN">
                <a:sym typeface="+mn-ea"/>
              </a:rPr>
              <a:t>GCN</a:t>
            </a:r>
            <a:r>
              <a:rPr lang="zh-CN" altLang="en-US">
                <a:sym typeface="+mn-ea"/>
              </a:rPr>
              <a:t>消息传递，与字典进行</a:t>
            </a:r>
            <a:r>
              <a:rPr lang="zh-CN" altLang="en-US">
                <a:sym typeface="+mn-ea"/>
              </a:rPr>
              <a:t>交互，最后进行</a:t>
            </a:r>
            <a:r>
              <a:rPr lang="en-US" altLang="zh-CN">
                <a:sym typeface="+mn-ea"/>
              </a:rPr>
              <a:t>RNN</a:t>
            </a:r>
            <a:r>
              <a:rPr lang="zh-CN" altLang="en-US">
                <a:sym typeface="+mn-ea"/>
              </a:rPr>
              <a:t>的解码</a:t>
            </a:r>
            <a:endParaRPr lang="zh-CN" altLang="en-US">
              <a:sym typeface="+mn-ea"/>
            </a:endParaRPr>
          </a:p>
          <a:p>
            <a:r>
              <a:rPr lang="zh-CN" altLang="en-US"/>
              <a:t>上面这一条数据流程是</a:t>
            </a:r>
            <a:r>
              <a:rPr lang="en-US" altLang="zh-CN"/>
              <a:t>caption</a:t>
            </a:r>
            <a:r>
              <a:rPr lang="zh-CN" altLang="en-US"/>
              <a:t>的过程：与传统不同的是他在</a:t>
            </a:r>
            <a:r>
              <a:rPr lang="en-US" altLang="zh-CN"/>
              <a:t>CNN</a:t>
            </a:r>
            <a:r>
              <a:rPr lang="zh-CN" altLang="en-US"/>
              <a:t>编码后进行</a:t>
            </a:r>
            <a:r>
              <a:rPr lang="en-US" altLang="zh-CN"/>
              <a:t>MGCN</a:t>
            </a:r>
            <a:r>
              <a:rPr lang="zh-CN" altLang="en-US"/>
              <a:t>消息传递，后面的过程与</a:t>
            </a:r>
            <a:r>
              <a:rPr lang="en-US" altLang="zh-CN"/>
              <a:t>SGAE</a:t>
            </a:r>
            <a:r>
              <a:rPr lang="zh-CN" altLang="en-US"/>
              <a:t>共享</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2.xml"/><Relationship Id="rId4" Type="http://schemas.openxmlformats.org/officeDocument/2006/relationships/image" Target="../media/image2.wmf"/><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36.wmf"/><Relationship Id="rId3" Type="http://schemas.openxmlformats.org/officeDocument/2006/relationships/oleObject" Target="../embeddings/oleObject2.bin"/><Relationship Id="rId2" Type="http://schemas.openxmlformats.org/officeDocument/2006/relationships/image" Target="../media/image35.png"/><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image" Target="../media/image35.png"/><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oleObject" Target="../embeddings/oleObject4.bin"/><Relationship Id="rId3" Type="http://schemas.openxmlformats.org/officeDocument/2006/relationships/image" Target="../media/image38.wmf"/><Relationship Id="rId2" Type="http://schemas.openxmlformats.org/officeDocument/2006/relationships/oleObject" Target="../embeddings/oleObject3.bin"/><Relationship Id="rId10" Type="http://schemas.openxmlformats.org/officeDocument/2006/relationships/notesSlide" Target="../notesSlides/notesSlide19.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42.wmf"/><Relationship Id="rId3" Type="http://schemas.openxmlformats.org/officeDocument/2006/relationships/oleObject" Target="../embeddings/oleObject5.bin"/><Relationship Id="rId2" Type="http://schemas.openxmlformats.org/officeDocument/2006/relationships/image" Target="../media/image41.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1.png"/><Relationship Id="rId7" Type="http://schemas.openxmlformats.org/officeDocument/2006/relationships/image" Target="../media/image34.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1" Type="http://schemas.openxmlformats.org/officeDocument/2006/relationships/notesSlide" Target="../notesSlides/notesSlide21.xml"/><Relationship Id="rId10" Type="http://schemas.openxmlformats.org/officeDocument/2006/relationships/slideLayout" Target="../slideLayouts/slideLayout7.xml"/><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42.wmf"/><Relationship Id="rId2" Type="http://schemas.openxmlformats.org/officeDocument/2006/relationships/oleObject" Target="../embeddings/oleObject6.bin"/><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tags" Target="../tags/tag4.xml"/><Relationship Id="rId2" Type="http://schemas.openxmlformats.org/officeDocument/2006/relationships/image" Target="../media/image14.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53770" y="774700"/>
            <a:ext cx="10283825" cy="2387600"/>
          </a:xfrm>
        </p:spPr>
        <p:txBody>
          <a:bodyPr/>
          <a:p>
            <a:r>
              <a:rPr lang="en-US" altLang="zh-CN"/>
              <a:t>Sence Graph In Image C</a:t>
            </a:r>
            <a:r>
              <a:rPr lang="en-US" altLang="zh-CN"/>
              <a:t>aption</a:t>
            </a:r>
            <a:endParaRPr lang="en-US" altLang="zh-CN"/>
          </a:p>
        </p:txBody>
      </p:sp>
      <p:sp>
        <p:nvSpPr>
          <p:cNvPr id="3" name="副标题 2"/>
          <p:cNvSpPr>
            <a:spLocks noGrp="1"/>
          </p:cNvSpPr>
          <p:nvPr>
            <p:ph type="subTitle" idx="1"/>
          </p:nvPr>
        </p:nvSpPr>
        <p:spPr/>
        <p:txBody>
          <a:bodyPr/>
          <a:p>
            <a:r>
              <a:rPr lang="en-US" altLang="zh-CN"/>
              <a:t>2022-05-27 </a:t>
            </a:r>
            <a:r>
              <a:rPr lang="zh-CN" altLang="en-US"/>
              <a:t>金裕达</a:t>
            </a:r>
            <a:endParaRPr lang="zh-CN" altLang="en-US"/>
          </a:p>
        </p:txBody>
      </p:sp>
      <p:sp>
        <p:nvSpPr>
          <p:cNvPr id="4" name="文本框 3"/>
          <p:cNvSpPr txBox="1"/>
          <p:nvPr/>
        </p:nvSpPr>
        <p:spPr>
          <a:xfrm>
            <a:off x="4693920" y="5652770"/>
            <a:ext cx="309880" cy="368300"/>
          </a:xfrm>
          <a:prstGeom prst="rect">
            <a:avLst/>
          </a:prstGeom>
          <a:noFill/>
        </p:spPr>
        <p:txBody>
          <a:bodyPr wrap="none" rtlCol="0">
            <a:spAutoFit/>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3" name="文本框 2"/>
          <p:cNvSpPr txBox="1"/>
          <p:nvPr/>
        </p:nvSpPr>
        <p:spPr>
          <a:xfrm>
            <a:off x="335915" y="549275"/>
            <a:ext cx="11515725" cy="1337945"/>
          </a:xfrm>
          <a:prstGeom prst="rect">
            <a:avLst/>
          </a:prstGeom>
          <a:noFill/>
        </p:spPr>
        <p:txBody>
          <a:bodyPr wrap="square" rtlCol="0">
            <a:spAutoFit/>
          </a:bodyPr>
          <a:p>
            <a:pPr lvl="0" algn="l">
              <a:lnSpc>
                <a:spcPct val="150000"/>
              </a:lnSpc>
              <a:buClrTx/>
              <a:buSzTx/>
              <a:buFontTx/>
            </a:pPr>
            <a:r>
              <a:rPr lang="en-US" altLang="zh-CN">
                <a:sym typeface="+mn-ea"/>
              </a:rPr>
              <a:t>         </a:t>
            </a:r>
            <a:r>
              <a:rPr lang="zh-CN" altLang="en-US">
                <a:sym typeface="+mn-ea"/>
              </a:rPr>
              <a:t>之前的</a:t>
            </a:r>
            <a:r>
              <a:rPr lang="zh-CN" altLang="en-US">
                <a:sym typeface="+mn-ea"/>
              </a:rPr>
              <a:t>方法进行image caption 的时候，如果图像中有比较多的对象，会缺少一种有效的</a:t>
            </a:r>
            <a:r>
              <a:rPr lang="zh-CN" altLang="en-US">
                <a:sym typeface="+mn-ea"/>
              </a:rPr>
              <a:t>语言组织模板。与此同时，人类却很擅长从繁杂的目标中归纳出语言，而此前的模型都不具备这样的能力。</a:t>
            </a:r>
            <a:endParaRPr lang="zh-CN" altLang="en-US">
              <a:sym typeface="+mn-ea"/>
            </a:endParaRPr>
          </a:p>
          <a:p>
            <a:pPr lvl="0" algn="l">
              <a:lnSpc>
                <a:spcPct val="150000"/>
              </a:lnSpc>
              <a:buClrTx/>
              <a:buSzTx/>
              <a:buFontTx/>
            </a:pPr>
            <a:r>
              <a:rPr lang="en-US" altLang="zh-CN">
                <a:sym typeface="+mn-ea"/>
              </a:rPr>
              <a:t>         </a:t>
            </a:r>
            <a:r>
              <a:rPr lang="zh-CN" altLang="en-US">
                <a:sym typeface="+mn-ea"/>
              </a:rPr>
              <a:t>本作提出了一种通过场景图归纳语言偏置并生成</a:t>
            </a:r>
            <a:r>
              <a:rPr lang="zh-CN" altLang="en-US">
                <a:sym typeface="+mn-ea"/>
              </a:rPr>
              <a:t>image caption</a:t>
            </a:r>
            <a:r>
              <a:rPr lang="zh-CN" altLang="en-US">
                <a:sym typeface="+mn-ea"/>
              </a:rPr>
              <a:t>的</a:t>
            </a:r>
            <a:r>
              <a:rPr lang="zh-CN" altLang="en-US">
                <a:sym typeface="+mn-ea"/>
              </a:rPr>
              <a:t>方法。</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1776095" y="2033905"/>
            <a:ext cx="7865110" cy="4481830"/>
          </a:xfrm>
          <a:prstGeom prst="rect">
            <a:avLst/>
          </a:prstGeom>
        </p:spPr>
      </p:pic>
      <p:sp>
        <p:nvSpPr>
          <p:cNvPr id="9" name="文本框 8"/>
          <p:cNvSpPr txBox="1"/>
          <p:nvPr/>
        </p:nvSpPr>
        <p:spPr>
          <a:xfrm>
            <a:off x="0" y="0"/>
            <a:ext cx="1544320" cy="460375"/>
          </a:xfrm>
          <a:prstGeom prst="rect">
            <a:avLst/>
          </a:prstGeom>
          <a:noFill/>
        </p:spPr>
        <p:txBody>
          <a:bodyPr wrap="none" rtlCol="0">
            <a:spAutoFit/>
          </a:bodyPr>
          <a:p>
            <a:pPr algn="l"/>
            <a:r>
              <a:rPr lang="en-US" altLang="zh-CN" sz="2400">
                <a:solidFill>
                  <a:schemeClr val="accent5">
                    <a:lumMod val="75000"/>
                  </a:schemeClr>
                </a:solidFill>
                <a:sym typeface="+mn-ea"/>
              </a:rPr>
              <a:t>Motivation</a:t>
            </a:r>
            <a:endParaRPr lang="en-US" altLang="zh-CN" sz="2400">
              <a:solidFill>
                <a:schemeClr val="accent5">
                  <a:lumMod val="75000"/>
                </a:schemeClr>
              </a:solidFill>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987415" y="480695"/>
            <a:ext cx="6000750" cy="5229225"/>
          </a:xfrm>
          <a:prstGeom prst="rect">
            <a:avLst/>
          </a:prstGeom>
        </p:spPr>
      </p:pic>
      <p:sp>
        <p:nvSpPr>
          <p:cNvPr id="6" name="文本框 5"/>
          <p:cNvSpPr txBox="1"/>
          <p:nvPr/>
        </p:nvSpPr>
        <p:spPr>
          <a:xfrm>
            <a:off x="560705" y="3654425"/>
            <a:ext cx="4921250" cy="1337945"/>
          </a:xfrm>
          <a:prstGeom prst="rect">
            <a:avLst/>
          </a:prstGeom>
          <a:noFill/>
        </p:spPr>
        <p:txBody>
          <a:bodyPr wrap="square" rtlCol="0">
            <a:spAutoFit/>
          </a:bodyPr>
          <a:p>
            <a:pPr lvl="0" algn="l">
              <a:lnSpc>
                <a:spcPct val="150000"/>
              </a:lnSpc>
              <a:buClrTx/>
              <a:buSzTx/>
              <a:buFontTx/>
            </a:pPr>
            <a:r>
              <a:rPr lang="zh-CN" altLang="en-US">
                <a:sym typeface="+mn-ea"/>
              </a:rPr>
              <a:t>下面是本文提出的</a:t>
            </a:r>
            <a:r>
              <a:rPr lang="zh-CN" altLang="en-US">
                <a:sym typeface="+mn-ea"/>
              </a:rPr>
              <a:t>方法。</a:t>
            </a:r>
            <a:endParaRPr lang="zh-CN" altLang="en-US">
              <a:sym typeface="+mn-ea"/>
            </a:endParaRPr>
          </a:p>
          <a:p>
            <a:pPr lvl="0" algn="l">
              <a:lnSpc>
                <a:spcPct val="150000"/>
              </a:lnSpc>
              <a:buClrTx/>
              <a:buSzTx/>
              <a:buFontTx/>
            </a:pPr>
            <a:r>
              <a:rPr lang="zh-CN" altLang="en-US">
                <a:sym typeface="+mn-ea"/>
              </a:rPr>
              <a:t>区别在于编码后直接用于解码，增加一个语言归纳的</a:t>
            </a:r>
            <a:r>
              <a:rPr lang="zh-CN" altLang="en-US">
                <a:sym typeface="+mn-ea"/>
              </a:rPr>
              <a:t>过程。</a:t>
            </a:r>
            <a:endParaRPr lang="zh-CN" altLang="en-US">
              <a:sym typeface="+mn-ea"/>
            </a:endParaRPr>
          </a:p>
        </p:txBody>
      </p:sp>
      <p:sp>
        <p:nvSpPr>
          <p:cNvPr id="4" name="文本框 3"/>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8" name="文本框 7"/>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
        <p:nvSpPr>
          <p:cNvPr id="10" name="文本框 9"/>
          <p:cNvSpPr txBox="1"/>
          <p:nvPr/>
        </p:nvSpPr>
        <p:spPr>
          <a:xfrm>
            <a:off x="560705" y="1269365"/>
            <a:ext cx="5230495" cy="922020"/>
          </a:xfrm>
          <a:prstGeom prst="rect">
            <a:avLst/>
          </a:prstGeom>
          <a:noFill/>
        </p:spPr>
        <p:txBody>
          <a:bodyPr wrap="square" rtlCol="0" anchor="t">
            <a:spAutoFit/>
          </a:bodyPr>
          <a:p>
            <a:pPr lvl="0" algn="l">
              <a:lnSpc>
                <a:spcPct val="150000"/>
              </a:lnSpc>
              <a:buClrTx/>
              <a:buSzTx/>
              <a:buFontTx/>
            </a:pPr>
            <a:r>
              <a:rPr lang="zh-CN" altLang="en-US">
                <a:sym typeface="+mn-ea"/>
              </a:rPr>
              <a:t>上半部分是普通的基于encoder-decoder的image caption方法。</a:t>
            </a:r>
            <a:endParaRPr lang="zh-CN" altLang="en-US"/>
          </a:p>
        </p:txBody>
      </p:sp>
      <p:sp>
        <p:nvSpPr>
          <p:cNvPr id="11" name="文本框 10"/>
          <p:cNvSpPr txBox="1"/>
          <p:nvPr/>
        </p:nvSpPr>
        <p:spPr>
          <a:xfrm>
            <a:off x="4881245" y="3286125"/>
            <a:ext cx="902970" cy="368300"/>
          </a:xfrm>
          <a:prstGeom prst="rect">
            <a:avLst/>
          </a:prstGeom>
          <a:noFill/>
        </p:spPr>
        <p:txBody>
          <a:bodyPr wrap="none" rtlCol="0">
            <a:spAutoFit/>
          </a:bodyPr>
          <a:p>
            <a:r>
              <a:rPr lang="en-US" altLang="zh-CN"/>
              <a:t>Caption</a:t>
            </a:r>
            <a:endParaRPr lang="en-US" altLang="zh-CN"/>
          </a:p>
        </p:txBody>
      </p:sp>
      <p:sp>
        <p:nvSpPr>
          <p:cNvPr id="12" name="文本框 11"/>
          <p:cNvSpPr txBox="1"/>
          <p:nvPr/>
        </p:nvSpPr>
        <p:spPr>
          <a:xfrm>
            <a:off x="4915535" y="4733925"/>
            <a:ext cx="675640" cy="368300"/>
          </a:xfrm>
          <a:prstGeom prst="rect">
            <a:avLst/>
          </a:prstGeom>
          <a:noFill/>
        </p:spPr>
        <p:txBody>
          <a:bodyPr wrap="none" rtlCol="0">
            <a:spAutoFit/>
          </a:bodyPr>
          <a:p>
            <a:r>
              <a:rPr lang="en-US" altLang="zh-CN"/>
              <a:t>SGAE</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35915" y="549275"/>
            <a:ext cx="8477250" cy="368300"/>
          </a:xfrm>
          <a:prstGeom prst="rect">
            <a:avLst/>
          </a:prstGeom>
          <a:noFill/>
        </p:spPr>
        <p:txBody>
          <a:bodyPr wrap="none" rtlCol="0">
            <a:spAutoFit/>
          </a:bodyPr>
          <a:p>
            <a:pPr algn="l"/>
            <a:r>
              <a:rPr lang="en-US" altLang="zh-CN"/>
              <a:t>1.</a:t>
            </a:r>
            <a:r>
              <a:rPr lang="zh-CN" altLang="en-US"/>
              <a:t>句子生成场景图</a:t>
            </a:r>
            <a:r>
              <a:rPr lang="zh-CN" altLang="en-US">
                <a:sym typeface="+mn-ea"/>
              </a:rPr>
              <a:t> 《Spice:Semantic propositional image caption evaluation》</a:t>
            </a:r>
            <a:r>
              <a:rPr lang="en-US" altLang="zh-CN">
                <a:sym typeface="+mn-ea"/>
              </a:rPr>
              <a:t>ECCV2016</a:t>
            </a:r>
            <a:endParaRPr lang="en-US" altLang="zh-CN">
              <a:sym typeface="+mn-ea"/>
            </a:endParaRPr>
          </a:p>
        </p:txBody>
      </p:sp>
      <p:sp>
        <p:nvSpPr>
          <p:cNvPr id="9" name="文本框 8"/>
          <p:cNvSpPr txBox="1"/>
          <p:nvPr/>
        </p:nvSpPr>
        <p:spPr>
          <a:xfrm>
            <a:off x="335915" y="1269365"/>
            <a:ext cx="2642235" cy="368300"/>
          </a:xfrm>
          <a:prstGeom prst="rect">
            <a:avLst/>
          </a:prstGeom>
          <a:noFill/>
        </p:spPr>
        <p:txBody>
          <a:bodyPr wrap="none" rtlCol="0">
            <a:spAutoFit/>
          </a:bodyPr>
          <a:p>
            <a:pPr algn="l"/>
            <a:r>
              <a:rPr lang="en-US" altLang="zh-CN"/>
              <a:t>2.</a:t>
            </a:r>
            <a:r>
              <a:rPr lang="zh-CN" altLang="en-US"/>
              <a:t>句子场景图节点图</a:t>
            </a:r>
            <a:r>
              <a:rPr lang="zh-CN" altLang="en-US"/>
              <a:t>嵌入</a:t>
            </a:r>
            <a:endParaRPr lang="zh-CN" altLang="en-US"/>
          </a:p>
        </p:txBody>
      </p:sp>
      <p:pic>
        <p:nvPicPr>
          <p:cNvPr id="11" name="图片 10"/>
          <p:cNvPicPr>
            <a:picLocks noChangeAspect="1"/>
          </p:cNvPicPr>
          <p:nvPr/>
        </p:nvPicPr>
        <p:blipFill>
          <a:blip r:embed="rId1"/>
          <a:stretch>
            <a:fillRect/>
          </a:stretch>
        </p:blipFill>
        <p:spPr>
          <a:xfrm>
            <a:off x="5960745" y="1854200"/>
            <a:ext cx="5895340" cy="1329055"/>
          </a:xfrm>
          <a:prstGeom prst="rect">
            <a:avLst/>
          </a:prstGeom>
        </p:spPr>
      </p:pic>
      <p:pic>
        <p:nvPicPr>
          <p:cNvPr id="12" name="图片 11"/>
          <p:cNvPicPr>
            <a:picLocks noChangeAspect="1"/>
          </p:cNvPicPr>
          <p:nvPr/>
        </p:nvPicPr>
        <p:blipFill>
          <a:blip r:embed="rId2"/>
          <a:stretch>
            <a:fillRect/>
          </a:stretch>
        </p:blipFill>
        <p:spPr>
          <a:xfrm>
            <a:off x="5826125" y="3114040"/>
            <a:ext cx="6029960" cy="1973580"/>
          </a:xfrm>
          <a:prstGeom prst="rect">
            <a:avLst/>
          </a:prstGeom>
        </p:spPr>
      </p:pic>
      <p:sp>
        <p:nvSpPr>
          <p:cNvPr id="13" name="文本框 12"/>
          <p:cNvSpPr txBox="1"/>
          <p:nvPr/>
        </p:nvSpPr>
        <p:spPr>
          <a:xfrm>
            <a:off x="998220" y="1867535"/>
            <a:ext cx="4297680" cy="368300"/>
          </a:xfrm>
          <a:prstGeom prst="rect">
            <a:avLst/>
          </a:prstGeom>
          <a:noFill/>
        </p:spPr>
        <p:txBody>
          <a:bodyPr wrap="none" rtlCol="0">
            <a:spAutoFit/>
          </a:bodyPr>
          <a:p>
            <a:r>
              <a:rPr lang="zh-CN" altLang="en-US"/>
              <a:t>关系节点，消息来源于主语、宾语和</a:t>
            </a:r>
            <a:r>
              <a:rPr lang="zh-CN" altLang="en-US"/>
              <a:t>谓语</a:t>
            </a:r>
            <a:endParaRPr lang="zh-CN" altLang="en-US"/>
          </a:p>
        </p:txBody>
      </p:sp>
      <p:sp>
        <p:nvSpPr>
          <p:cNvPr id="14" name="文本框 13"/>
          <p:cNvSpPr txBox="1"/>
          <p:nvPr/>
        </p:nvSpPr>
        <p:spPr>
          <a:xfrm>
            <a:off x="998220" y="3133090"/>
            <a:ext cx="4297680" cy="922020"/>
          </a:xfrm>
          <a:prstGeom prst="rect">
            <a:avLst/>
          </a:prstGeom>
          <a:noFill/>
        </p:spPr>
        <p:txBody>
          <a:bodyPr wrap="square" rtlCol="0">
            <a:spAutoFit/>
          </a:bodyPr>
          <a:p>
            <a:pPr lvl="0" algn="l">
              <a:lnSpc>
                <a:spcPct val="150000"/>
              </a:lnSpc>
              <a:buClrTx/>
              <a:buSzTx/>
              <a:buFontTx/>
            </a:pPr>
            <a:r>
              <a:rPr lang="zh-CN" altLang="en-US">
                <a:sym typeface="+mn-ea"/>
              </a:rPr>
              <a:t>属性节点，消息来源于当前</a:t>
            </a:r>
            <a:r>
              <a:rPr lang="zh-CN" altLang="en-US">
                <a:sym typeface="+mn-ea"/>
              </a:rPr>
              <a:t>目标节点所有相连的属性节点</a:t>
            </a:r>
            <a:endParaRPr lang="zh-CN" altLang="en-US">
              <a:sym typeface="+mn-ea"/>
            </a:endParaRPr>
          </a:p>
        </p:txBody>
      </p:sp>
      <p:sp>
        <p:nvSpPr>
          <p:cNvPr id="16" name="文本框 15"/>
          <p:cNvSpPr txBox="1"/>
          <p:nvPr/>
        </p:nvSpPr>
        <p:spPr>
          <a:xfrm>
            <a:off x="998220" y="5148580"/>
            <a:ext cx="4297680" cy="922020"/>
          </a:xfrm>
          <a:prstGeom prst="rect">
            <a:avLst/>
          </a:prstGeom>
          <a:noFill/>
        </p:spPr>
        <p:txBody>
          <a:bodyPr wrap="square" rtlCol="0">
            <a:spAutoFit/>
          </a:bodyPr>
          <a:p>
            <a:pPr lvl="0" algn="l">
              <a:lnSpc>
                <a:spcPct val="150000"/>
              </a:lnSpc>
              <a:buClrTx/>
              <a:buSzTx/>
              <a:buFontTx/>
            </a:pPr>
            <a:r>
              <a:rPr lang="zh-CN" altLang="en-US">
                <a:sym typeface="+mn-ea"/>
              </a:rPr>
              <a:t>目标节点，消息来源于这个目标作为主语和宾语的所有</a:t>
            </a:r>
            <a:r>
              <a:rPr lang="zh-CN" altLang="en-US">
                <a:sym typeface="+mn-ea"/>
              </a:rPr>
              <a:t>关系对。</a:t>
            </a:r>
            <a:endParaRPr lang="zh-CN" altLang="en-US">
              <a:sym typeface="+mn-ea"/>
            </a:endParaRPr>
          </a:p>
        </p:txBody>
      </p:sp>
      <p:pic>
        <p:nvPicPr>
          <p:cNvPr id="17" name="图片 16"/>
          <p:cNvPicPr>
            <a:picLocks noChangeAspect="1"/>
          </p:cNvPicPr>
          <p:nvPr/>
        </p:nvPicPr>
        <p:blipFill>
          <a:blip r:embed="rId3"/>
          <a:stretch>
            <a:fillRect/>
          </a:stretch>
        </p:blipFill>
        <p:spPr>
          <a:xfrm>
            <a:off x="5617210" y="5139055"/>
            <a:ext cx="6238875" cy="3171825"/>
          </a:xfrm>
          <a:prstGeom prst="rect">
            <a:avLst/>
          </a:prstGeom>
        </p:spPr>
      </p:pic>
      <p:sp>
        <p:nvSpPr>
          <p:cNvPr id="3" name="文本框 2"/>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5" name="文本框 4"/>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
        <p:nvSpPr>
          <p:cNvPr id="6" name="文本框 5"/>
          <p:cNvSpPr txBox="1"/>
          <p:nvPr/>
        </p:nvSpPr>
        <p:spPr>
          <a:xfrm>
            <a:off x="1461135" y="8890"/>
            <a:ext cx="840740" cy="460375"/>
          </a:xfrm>
          <a:prstGeom prst="rect">
            <a:avLst/>
          </a:prstGeom>
          <a:noFill/>
        </p:spPr>
        <p:txBody>
          <a:bodyPr wrap="none" rtlCol="0">
            <a:spAutoFit/>
          </a:bodyPr>
          <a:p>
            <a:pPr algn="l"/>
            <a:r>
              <a:rPr lang="en-US" altLang="zh-CN" sz="2400">
                <a:solidFill>
                  <a:schemeClr val="accent5">
                    <a:lumMod val="75000"/>
                  </a:schemeClr>
                </a:solidFill>
                <a:sym typeface="+mn-ea"/>
              </a:rPr>
              <a:t>SGAE</a:t>
            </a:r>
            <a:endParaRPr lang="en-US" altLang="zh-CN" sz="2400">
              <a:solidFill>
                <a:schemeClr val="accent5">
                  <a:lumMod val="75000"/>
                </a:schemeClr>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55600" y="812800"/>
            <a:ext cx="2642235" cy="368300"/>
          </a:xfrm>
          <a:prstGeom prst="rect">
            <a:avLst/>
          </a:prstGeom>
          <a:noFill/>
        </p:spPr>
        <p:txBody>
          <a:bodyPr wrap="none" rtlCol="0">
            <a:spAutoFit/>
          </a:bodyPr>
          <a:p>
            <a:pPr algn="l"/>
            <a:r>
              <a:rPr lang="en-US"/>
              <a:t>3.</a:t>
            </a:r>
            <a:r>
              <a:rPr lang="zh-CN" altLang="en-US"/>
              <a:t>字典（或者内存）</a:t>
            </a:r>
            <a:r>
              <a:rPr lang="zh-CN" altLang="en-US"/>
              <a:t>交互</a:t>
            </a:r>
            <a:endParaRPr lang="zh-CN" altLang="en-US"/>
          </a:p>
        </p:txBody>
      </p:sp>
      <p:pic>
        <p:nvPicPr>
          <p:cNvPr id="2" name="图片 1"/>
          <p:cNvPicPr>
            <a:picLocks noChangeAspect="1"/>
          </p:cNvPicPr>
          <p:nvPr/>
        </p:nvPicPr>
        <p:blipFill>
          <a:blip r:embed="rId1"/>
          <a:stretch>
            <a:fillRect/>
          </a:stretch>
        </p:blipFill>
        <p:spPr>
          <a:xfrm>
            <a:off x="6946265" y="736600"/>
            <a:ext cx="4114800" cy="1076325"/>
          </a:xfrm>
          <a:prstGeom prst="rect">
            <a:avLst/>
          </a:prstGeom>
        </p:spPr>
      </p:pic>
      <p:sp>
        <p:nvSpPr>
          <p:cNvPr id="13" name="文本框 12"/>
          <p:cNvSpPr txBox="1"/>
          <p:nvPr/>
        </p:nvSpPr>
        <p:spPr>
          <a:xfrm>
            <a:off x="820420" y="1181100"/>
            <a:ext cx="5322570" cy="1337945"/>
          </a:xfrm>
          <a:prstGeom prst="rect">
            <a:avLst/>
          </a:prstGeom>
          <a:noFill/>
        </p:spPr>
        <p:txBody>
          <a:bodyPr wrap="square" rtlCol="0">
            <a:spAutoFit/>
          </a:bodyPr>
          <a:p>
            <a:pPr lvl="0" algn="l">
              <a:lnSpc>
                <a:spcPct val="150000"/>
              </a:lnSpc>
              <a:buClrTx/>
              <a:buSzTx/>
              <a:buFontTx/>
            </a:pPr>
            <a:r>
              <a:rPr lang="en-US" altLang="zh-CN">
                <a:sym typeface="+mn-ea"/>
              </a:rPr>
              <a:t>D</a:t>
            </a:r>
            <a:r>
              <a:rPr lang="zh-CN" altLang="en-US">
                <a:sym typeface="+mn-ea"/>
              </a:rPr>
              <a:t>是用来保存语言偏差的字典，</a:t>
            </a:r>
            <a:r>
              <a:rPr lang="zh-CN" altLang="en-US">
                <a:sym typeface="+mn-ea"/>
              </a:rPr>
              <a:t>表示为d×K矩阵。实验中为</a:t>
            </a:r>
            <a:r>
              <a:rPr lang="en-US" altLang="zh-CN">
                <a:sym typeface="+mn-ea"/>
              </a:rPr>
              <a:t>1000x10000</a:t>
            </a:r>
            <a:r>
              <a:rPr lang="zh-CN" altLang="en-US">
                <a:sym typeface="+mn-ea"/>
              </a:rPr>
              <a:t>。给定一个嵌入向量x∈X，重新编码器函数R</a:t>
            </a:r>
            <a:r>
              <a:rPr lang="en-US" altLang="zh-CN">
                <a:sym typeface="+mn-ea"/>
              </a:rPr>
              <a:t>(</a:t>
            </a:r>
            <a:r>
              <a:rPr lang="en-US" altLang="zh-CN">
                <a:sym typeface="+mn-ea"/>
              </a:rPr>
              <a:t>x;D)</a:t>
            </a:r>
            <a:r>
              <a:rPr lang="zh-CN" altLang="en-US">
                <a:sym typeface="+mn-ea"/>
              </a:rPr>
              <a:t>可以表示为：</a:t>
            </a:r>
            <a:endParaRPr lang="zh-CN" altLang="en-US">
              <a:sym typeface="+mn-ea"/>
            </a:endParaRPr>
          </a:p>
        </p:txBody>
      </p:sp>
      <p:pic>
        <p:nvPicPr>
          <p:cNvPr id="7" name="图片 6"/>
          <p:cNvPicPr>
            <a:picLocks noChangeAspect="1"/>
          </p:cNvPicPr>
          <p:nvPr/>
        </p:nvPicPr>
        <p:blipFill>
          <a:blip r:embed="rId2"/>
          <a:stretch>
            <a:fillRect/>
          </a:stretch>
        </p:blipFill>
        <p:spPr>
          <a:xfrm>
            <a:off x="7592695" y="1812925"/>
            <a:ext cx="2247900" cy="495300"/>
          </a:xfrm>
          <a:prstGeom prst="rect">
            <a:avLst/>
          </a:prstGeom>
        </p:spPr>
      </p:pic>
      <p:pic>
        <p:nvPicPr>
          <p:cNvPr id="3" name="图片 2"/>
          <p:cNvPicPr>
            <a:picLocks noChangeAspect="1"/>
          </p:cNvPicPr>
          <p:nvPr/>
        </p:nvPicPr>
        <p:blipFill>
          <a:blip r:embed="rId3"/>
          <a:stretch>
            <a:fillRect/>
          </a:stretch>
        </p:blipFill>
        <p:spPr>
          <a:xfrm>
            <a:off x="7822565" y="6294120"/>
            <a:ext cx="2362200" cy="371475"/>
          </a:xfrm>
          <a:prstGeom prst="rect">
            <a:avLst/>
          </a:prstGeom>
        </p:spPr>
      </p:pic>
      <p:sp>
        <p:nvSpPr>
          <p:cNvPr id="6" name="文本框 5"/>
          <p:cNvSpPr txBox="1"/>
          <p:nvPr/>
        </p:nvSpPr>
        <p:spPr>
          <a:xfrm>
            <a:off x="355600" y="2665730"/>
            <a:ext cx="813435" cy="368300"/>
          </a:xfrm>
          <a:prstGeom prst="rect">
            <a:avLst/>
          </a:prstGeom>
          <a:noFill/>
        </p:spPr>
        <p:txBody>
          <a:bodyPr wrap="none" rtlCol="0">
            <a:spAutoFit/>
          </a:bodyPr>
          <a:p>
            <a:pPr algn="l"/>
            <a:r>
              <a:rPr lang="en-US"/>
              <a:t>4.</a:t>
            </a:r>
            <a:r>
              <a:rPr lang="zh-CN" altLang="en-US"/>
              <a:t>解码</a:t>
            </a:r>
            <a:endParaRPr lang="zh-CN" altLang="en-US"/>
          </a:p>
        </p:txBody>
      </p:sp>
      <p:pic>
        <p:nvPicPr>
          <p:cNvPr id="12" name="图片 11"/>
          <p:cNvPicPr>
            <a:picLocks noChangeAspect="1"/>
          </p:cNvPicPr>
          <p:nvPr/>
        </p:nvPicPr>
        <p:blipFill>
          <a:blip r:embed="rId4"/>
          <a:stretch>
            <a:fillRect/>
          </a:stretch>
        </p:blipFill>
        <p:spPr>
          <a:xfrm>
            <a:off x="6276975" y="2432685"/>
            <a:ext cx="5915025" cy="2990850"/>
          </a:xfrm>
          <a:prstGeom prst="rect">
            <a:avLst/>
          </a:prstGeom>
        </p:spPr>
      </p:pic>
      <p:sp>
        <p:nvSpPr>
          <p:cNvPr id="15" name="文本框 14"/>
          <p:cNvSpPr txBox="1"/>
          <p:nvPr/>
        </p:nvSpPr>
        <p:spPr>
          <a:xfrm>
            <a:off x="820420" y="3028950"/>
            <a:ext cx="5193665" cy="922020"/>
          </a:xfrm>
          <a:prstGeom prst="rect">
            <a:avLst/>
          </a:prstGeom>
          <a:noFill/>
        </p:spPr>
        <p:txBody>
          <a:bodyPr wrap="square" rtlCol="0">
            <a:spAutoFit/>
          </a:bodyPr>
          <a:p>
            <a:pPr lvl="0" algn="l">
              <a:lnSpc>
                <a:spcPct val="150000"/>
              </a:lnSpc>
              <a:buClrTx/>
              <a:buSzTx/>
              <a:buFontTx/>
            </a:pPr>
            <a:r>
              <a:rPr lang="zh-CN" altLang="en-US">
                <a:sym typeface="+mn-ea"/>
              </a:rPr>
              <a:t>解码过程与</a:t>
            </a:r>
            <a:r>
              <a:rPr lang="en-US" altLang="zh-CN">
                <a:sym typeface="+mn-ea"/>
              </a:rPr>
              <a:t>Caption</a:t>
            </a:r>
            <a:r>
              <a:rPr lang="zh-CN" altLang="en-US">
                <a:sym typeface="+mn-ea"/>
              </a:rPr>
              <a:t>过程是一样的，本文选用的</a:t>
            </a:r>
            <a:r>
              <a:rPr lang="en-US" altLang="zh-CN">
                <a:sym typeface="+mn-ea"/>
              </a:rPr>
              <a:t>bottom up</a:t>
            </a:r>
            <a:r>
              <a:rPr lang="zh-CN" altLang="en-US">
                <a:sym typeface="+mn-ea"/>
              </a:rPr>
              <a:t>的解码器。</a:t>
            </a:r>
            <a:endParaRPr lang="zh-CN" altLang="en-US">
              <a:sym typeface="+mn-ea"/>
            </a:endParaRPr>
          </a:p>
        </p:txBody>
      </p:sp>
      <p:sp>
        <p:nvSpPr>
          <p:cNvPr id="16" name="文本框 15"/>
          <p:cNvSpPr txBox="1"/>
          <p:nvPr/>
        </p:nvSpPr>
        <p:spPr>
          <a:xfrm>
            <a:off x="355600" y="4528185"/>
            <a:ext cx="1306195" cy="368300"/>
          </a:xfrm>
          <a:prstGeom prst="rect">
            <a:avLst/>
          </a:prstGeom>
          <a:noFill/>
        </p:spPr>
        <p:txBody>
          <a:bodyPr wrap="none" rtlCol="0">
            <a:spAutoFit/>
          </a:bodyPr>
          <a:p>
            <a:pPr algn="l"/>
            <a:r>
              <a:rPr lang="en-US"/>
              <a:t>5.</a:t>
            </a:r>
            <a:r>
              <a:rPr lang="zh-CN" altLang="en-US"/>
              <a:t>训练</a:t>
            </a:r>
            <a:r>
              <a:rPr lang="en-US" altLang="zh-CN"/>
              <a:t>SGAE</a:t>
            </a:r>
            <a:endParaRPr lang="en-US" altLang="zh-CN"/>
          </a:p>
        </p:txBody>
      </p:sp>
      <p:sp>
        <p:nvSpPr>
          <p:cNvPr id="17" name="文本框 16"/>
          <p:cNvSpPr txBox="1"/>
          <p:nvPr/>
        </p:nvSpPr>
        <p:spPr>
          <a:xfrm>
            <a:off x="820420" y="4882515"/>
            <a:ext cx="5193665" cy="922020"/>
          </a:xfrm>
          <a:prstGeom prst="rect">
            <a:avLst/>
          </a:prstGeom>
          <a:noFill/>
        </p:spPr>
        <p:txBody>
          <a:bodyPr wrap="square" rtlCol="0">
            <a:spAutoFit/>
          </a:bodyPr>
          <a:p>
            <a:pPr lvl="0" algn="l">
              <a:lnSpc>
                <a:spcPct val="150000"/>
              </a:lnSpc>
              <a:buClrTx/>
              <a:buSzTx/>
              <a:buFontTx/>
            </a:pPr>
            <a:r>
              <a:rPr lang="zh-CN" altLang="en-US">
                <a:sym typeface="+mn-ea"/>
              </a:rPr>
              <a:t>训练过程是由</a:t>
            </a:r>
            <a:r>
              <a:rPr lang="en-US" altLang="zh-CN">
                <a:sym typeface="+mn-ea"/>
              </a:rPr>
              <a:t>S—G—S</a:t>
            </a:r>
            <a:r>
              <a:rPr lang="zh-CN" altLang="en-US">
                <a:sym typeface="+mn-ea"/>
              </a:rPr>
              <a:t>的重构过程。无监督、无限循环、</a:t>
            </a:r>
            <a:r>
              <a:rPr lang="zh-CN" altLang="en-US">
                <a:sym typeface="+mn-ea"/>
              </a:rPr>
              <a:t>使用交叉熵损失训练。</a:t>
            </a:r>
            <a:endParaRPr lang="zh-CN" altLang="en-US">
              <a:sym typeface="+mn-ea"/>
            </a:endParaRPr>
          </a:p>
        </p:txBody>
      </p:sp>
      <p:sp>
        <p:nvSpPr>
          <p:cNvPr id="5" name="文本框 4"/>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9" name="文本框 8"/>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
        <p:nvSpPr>
          <p:cNvPr id="14" name="文本框 13"/>
          <p:cNvSpPr txBox="1"/>
          <p:nvPr/>
        </p:nvSpPr>
        <p:spPr>
          <a:xfrm>
            <a:off x="1461135" y="8890"/>
            <a:ext cx="840740" cy="460375"/>
          </a:xfrm>
          <a:prstGeom prst="rect">
            <a:avLst/>
          </a:prstGeom>
          <a:noFill/>
        </p:spPr>
        <p:txBody>
          <a:bodyPr wrap="none" rtlCol="0">
            <a:spAutoFit/>
          </a:bodyPr>
          <a:p>
            <a:pPr algn="l"/>
            <a:r>
              <a:rPr lang="en-US" altLang="zh-CN" sz="2400">
                <a:solidFill>
                  <a:schemeClr val="accent5">
                    <a:lumMod val="75000"/>
                  </a:schemeClr>
                </a:solidFill>
                <a:sym typeface="+mn-ea"/>
              </a:rPr>
              <a:t>SGAE</a:t>
            </a:r>
            <a:endParaRPr lang="en-US" altLang="zh-CN" sz="2400">
              <a:solidFill>
                <a:schemeClr val="accent5">
                  <a:lumMod val="75000"/>
                </a:schemeClr>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11150" y="873760"/>
            <a:ext cx="2958465" cy="368300"/>
          </a:xfrm>
          <a:prstGeom prst="rect">
            <a:avLst/>
          </a:prstGeom>
          <a:noFill/>
        </p:spPr>
        <p:txBody>
          <a:bodyPr wrap="none" rtlCol="0">
            <a:spAutoFit/>
          </a:bodyPr>
          <a:p>
            <a:pPr algn="l"/>
            <a:r>
              <a:rPr lang="en-US"/>
              <a:t>1.</a:t>
            </a:r>
            <a:r>
              <a:rPr lang="zh-CN" altLang="en-US"/>
              <a:t>利用</a:t>
            </a:r>
            <a:r>
              <a:rPr lang="en-US" altLang="zh-CN"/>
              <a:t>MOTIF </a:t>
            </a:r>
            <a:r>
              <a:rPr lang="en-US" altLang="zh-CN"/>
              <a:t>Net</a:t>
            </a:r>
            <a:r>
              <a:rPr lang="zh-CN" altLang="en-US"/>
              <a:t>生成场景图</a:t>
            </a:r>
            <a:endParaRPr lang="zh-CN" altLang="en-US"/>
          </a:p>
        </p:txBody>
      </p:sp>
      <p:sp>
        <p:nvSpPr>
          <p:cNvPr id="2" name="文本框 1"/>
          <p:cNvSpPr txBox="1"/>
          <p:nvPr/>
        </p:nvSpPr>
        <p:spPr>
          <a:xfrm>
            <a:off x="311150" y="1580515"/>
            <a:ext cx="5902960" cy="922020"/>
          </a:xfrm>
          <a:prstGeom prst="rect">
            <a:avLst/>
          </a:prstGeom>
          <a:noFill/>
        </p:spPr>
        <p:txBody>
          <a:bodyPr wrap="square" rtlCol="0">
            <a:spAutoFit/>
          </a:bodyPr>
          <a:p>
            <a:pPr lvl="0" algn="l">
              <a:lnSpc>
                <a:spcPct val="150000"/>
              </a:lnSpc>
              <a:buClrTx/>
              <a:buSzTx/>
              <a:buFontTx/>
            </a:pPr>
            <a:r>
              <a:rPr lang="zh-CN" altLang="en-US">
                <a:sym typeface="+mn-ea"/>
              </a:rPr>
              <a:t>2.场景图表示：与句子场景图不同的是添加了</a:t>
            </a:r>
            <a:r>
              <a:rPr lang="zh-CN" altLang="en-US">
                <a:sym typeface="+mn-ea"/>
              </a:rPr>
              <a:t>目标节点的视觉特征。</a:t>
            </a:r>
            <a:endParaRPr lang="zh-CN" altLang="en-US">
              <a:sym typeface="+mn-ea"/>
            </a:endParaRPr>
          </a:p>
        </p:txBody>
      </p:sp>
      <p:pic>
        <p:nvPicPr>
          <p:cNvPr id="7" name="图片 6"/>
          <p:cNvPicPr>
            <a:picLocks noChangeAspect="1"/>
          </p:cNvPicPr>
          <p:nvPr/>
        </p:nvPicPr>
        <p:blipFill>
          <a:blip r:embed="rId1"/>
          <a:stretch>
            <a:fillRect/>
          </a:stretch>
        </p:blipFill>
        <p:spPr>
          <a:xfrm>
            <a:off x="6050915" y="1580515"/>
            <a:ext cx="5815965" cy="457200"/>
          </a:xfrm>
          <a:prstGeom prst="rect">
            <a:avLst/>
          </a:prstGeom>
        </p:spPr>
      </p:pic>
      <p:sp>
        <p:nvSpPr>
          <p:cNvPr id="9" name="文本框 8"/>
          <p:cNvSpPr txBox="1"/>
          <p:nvPr/>
        </p:nvSpPr>
        <p:spPr>
          <a:xfrm>
            <a:off x="311150" y="2656840"/>
            <a:ext cx="5902960" cy="506730"/>
          </a:xfrm>
          <a:prstGeom prst="rect">
            <a:avLst/>
          </a:prstGeom>
          <a:noFill/>
        </p:spPr>
        <p:txBody>
          <a:bodyPr wrap="square" rtlCol="0">
            <a:spAutoFit/>
          </a:bodyPr>
          <a:p>
            <a:pPr lvl="0" algn="l">
              <a:lnSpc>
                <a:spcPct val="150000"/>
              </a:lnSpc>
              <a:buClrTx/>
              <a:buSzTx/>
              <a:buFontTx/>
            </a:pPr>
            <a:r>
              <a:rPr lang="zh-CN" altLang="en-US">
                <a:sym typeface="+mn-ea"/>
              </a:rPr>
              <a:t>3.</a:t>
            </a:r>
            <a:r>
              <a:rPr lang="zh-CN" altLang="en-US">
                <a:sym typeface="+mn-ea"/>
              </a:rPr>
              <a:t>嵌入：与句子场景图类似，使用</a:t>
            </a:r>
            <a:r>
              <a:rPr lang="zh-CN" altLang="en-US">
                <a:sym typeface="+mn-ea"/>
              </a:rPr>
              <a:t>4</a:t>
            </a:r>
            <a:r>
              <a:rPr lang="zh-CN" altLang="en-US">
                <a:sym typeface="+mn-ea"/>
              </a:rPr>
              <a:t>个图卷积嵌入函数。</a:t>
            </a:r>
            <a:endParaRPr lang="zh-CN" altLang="en-US">
              <a:sym typeface="+mn-ea"/>
            </a:endParaRPr>
          </a:p>
        </p:txBody>
      </p:sp>
      <p:sp>
        <p:nvSpPr>
          <p:cNvPr id="10" name="文本框 9"/>
          <p:cNvSpPr txBox="1"/>
          <p:nvPr/>
        </p:nvSpPr>
        <p:spPr>
          <a:xfrm>
            <a:off x="311150" y="3829685"/>
            <a:ext cx="6897370" cy="368300"/>
          </a:xfrm>
          <a:prstGeom prst="rect">
            <a:avLst/>
          </a:prstGeom>
          <a:noFill/>
        </p:spPr>
        <p:txBody>
          <a:bodyPr wrap="square" rtlCol="0">
            <a:spAutoFit/>
          </a:bodyPr>
          <a:p>
            <a:pPr algn="l"/>
            <a:r>
              <a:rPr lang="en-US"/>
              <a:t>4.</a:t>
            </a:r>
            <a:r>
              <a:rPr lang="zh-CN" altLang="en-US"/>
              <a:t>归纳语言</a:t>
            </a:r>
            <a:r>
              <a:rPr lang="zh-CN" altLang="en-US"/>
              <a:t>偏差：送入</a:t>
            </a:r>
            <a:r>
              <a:rPr lang="en-US" altLang="zh-CN"/>
              <a:t>SAGE</a:t>
            </a:r>
            <a:r>
              <a:rPr lang="zh-CN" altLang="en-US"/>
              <a:t>预训练过的字典</a:t>
            </a:r>
            <a:r>
              <a:rPr lang="en-US" altLang="zh-CN"/>
              <a:t>D</a:t>
            </a:r>
            <a:r>
              <a:rPr lang="zh-CN" altLang="en-US"/>
              <a:t>归纳语言</a:t>
            </a:r>
            <a:r>
              <a:rPr lang="zh-CN" altLang="en-US"/>
              <a:t>偏差。</a:t>
            </a:r>
            <a:endParaRPr lang="zh-CN" altLang="en-US"/>
          </a:p>
        </p:txBody>
      </p:sp>
      <p:sp>
        <p:nvSpPr>
          <p:cNvPr id="11" name="文本框 10"/>
          <p:cNvSpPr txBox="1"/>
          <p:nvPr/>
        </p:nvSpPr>
        <p:spPr>
          <a:xfrm>
            <a:off x="311150" y="4890135"/>
            <a:ext cx="5902960" cy="368300"/>
          </a:xfrm>
          <a:prstGeom prst="rect">
            <a:avLst/>
          </a:prstGeom>
          <a:noFill/>
        </p:spPr>
        <p:txBody>
          <a:bodyPr wrap="square" rtlCol="0">
            <a:spAutoFit/>
          </a:bodyPr>
          <a:p>
            <a:pPr algn="l"/>
            <a:r>
              <a:rPr lang="en-US"/>
              <a:t>5.</a:t>
            </a:r>
            <a:r>
              <a:rPr lang="zh-CN" altLang="en-US"/>
              <a:t>解码：使用</a:t>
            </a:r>
            <a:r>
              <a:rPr lang="en-US" altLang="zh-CN"/>
              <a:t>bottom-up</a:t>
            </a:r>
            <a:r>
              <a:rPr lang="zh-CN" altLang="en-US"/>
              <a:t>中的</a:t>
            </a:r>
            <a:r>
              <a:rPr lang="zh-CN" altLang="en-US"/>
              <a:t>解码器。</a:t>
            </a:r>
            <a:endParaRPr lang="zh-CN" altLang="en-US"/>
          </a:p>
        </p:txBody>
      </p:sp>
      <p:sp>
        <p:nvSpPr>
          <p:cNvPr id="12" name="文本框 11"/>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13" name="文本框 12"/>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
        <p:nvSpPr>
          <p:cNvPr id="15" name="文本框 14"/>
          <p:cNvSpPr txBox="1"/>
          <p:nvPr/>
        </p:nvSpPr>
        <p:spPr>
          <a:xfrm>
            <a:off x="1461135" y="8890"/>
            <a:ext cx="1142365" cy="460375"/>
          </a:xfrm>
          <a:prstGeom prst="rect">
            <a:avLst/>
          </a:prstGeom>
          <a:noFill/>
        </p:spPr>
        <p:txBody>
          <a:bodyPr wrap="none" rtlCol="0">
            <a:spAutoFit/>
          </a:bodyPr>
          <a:p>
            <a:pPr algn="l"/>
            <a:r>
              <a:rPr lang="en-US" altLang="zh-CN" sz="2400">
                <a:solidFill>
                  <a:schemeClr val="accent5">
                    <a:lumMod val="75000"/>
                  </a:schemeClr>
                </a:solidFill>
                <a:sym typeface="+mn-ea"/>
              </a:rPr>
              <a:t>Caption</a:t>
            </a:r>
            <a:endParaRPr lang="en-US" altLang="zh-CN" sz="2400">
              <a:solidFill>
                <a:schemeClr val="accent5">
                  <a:lumMod val="75000"/>
                </a:schemeClr>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文本框 5"/>
          <p:cNvPicPr>
            <a:picLocks noChangeAspect="1"/>
          </p:cNvPicPr>
          <p:nvPr/>
        </p:nvPicPr>
        <p:blipFill>
          <a:blip r:embed="rId1"/>
          <a:stretch>
            <a:fillRect/>
          </a:stretch>
        </p:blipFill>
        <p:spPr>
          <a:xfrm>
            <a:off x="711200" y="1257300"/>
            <a:ext cx="6067425" cy="3657600"/>
          </a:xfrm>
          <a:prstGeom prst="rect">
            <a:avLst/>
          </a:prstGeom>
          <a:noFill/>
        </p:spPr>
      </p:pic>
      <p:pic>
        <p:nvPicPr>
          <p:cNvPr id="11" name="文本框 5"/>
          <p:cNvPicPr>
            <a:picLocks noChangeAspect="1"/>
          </p:cNvPicPr>
          <p:nvPr/>
        </p:nvPicPr>
        <p:blipFill>
          <a:blip r:embed="rId1"/>
          <a:stretch>
            <a:fillRect/>
          </a:stretch>
        </p:blipFill>
        <p:spPr>
          <a:xfrm>
            <a:off x="711200" y="1271270"/>
            <a:ext cx="6067425" cy="3657600"/>
          </a:xfrm>
          <a:prstGeom prst="rect">
            <a:avLst/>
          </a:prstGeom>
          <a:noFill/>
        </p:spPr>
      </p:pic>
      <p:graphicFrame>
        <p:nvGraphicFramePr>
          <p:cNvPr id="15" name="表格 14"/>
          <p:cNvGraphicFramePr/>
          <p:nvPr>
            <p:custDataLst>
              <p:tags r:id="rId2"/>
            </p:custDataLst>
          </p:nvPr>
        </p:nvGraphicFramePr>
        <p:xfrm>
          <a:off x="7023100" y="1251585"/>
          <a:ext cx="5368925" cy="3905885"/>
        </p:xfrm>
        <a:graphic>
          <a:graphicData uri="http://schemas.openxmlformats.org/drawingml/2006/table">
            <a:tbl>
              <a:tblPr firstRow="1" bandRow="1">
                <a:tableStyleId>{5C22544A-7EE6-4342-B048-85BDC9FD1C3A}</a:tableStyleId>
              </a:tblPr>
              <a:tblGrid>
                <a:gridCol w="1073785"/>
                <a:gridCol w="1073785"/>
                <a:gridCol w="1073785"/>
                <a:gridCol w="1073785"/>
              </a:tblGrid>
              <a:tr h="525145">
                <a:tc>
                  <a:txBody>
                    <a:bodyPr/>
                    <a:p>
                      <a:pPr>
                        <a:buNone/>
                      </a:pPr>
                      <a:endParaRPr lang="zh-CN" altLang="en-US"/>
                    </a:p>
                  </a:txBody>
                  <a:tcPr/>
                </a:tc>
                <a:tc gridSpan="2">
                  <a:txBody>
                    <a:bodyPr/>
                    <a:p>
                      <a:pPr>
                        <a:buNone/>
                      </a:pPr>
                      <a:r>
                        <a:rPr lang="en-US" altLang="zh-CN"/>
                        <a:t>SGAE</a:t>
                      </a:r>
                      <a:endParaRPr lang="en-US" altLang="zh-CN"/>
                    </a:p>
                  </a:txBody>
                  <a:tcPr/>
                </a:tc>
                <a:tc hMerge="1">
                  <a:tcPr/>
                </a:tc>
                <a:tc>
                  <a:txBody>
                    <a:bodyPr/>
                    <a:p>
                      <a:pPr>
                        <a:buNone/>
                      </a:pPr>
                      <a:r>
                        <a:rPr lang="en-US" altLang="zh-CN"/>
                        <a:t>Caption</a:t>
                      </a:r>
                      <a:endParaRPr lang="en-US" altLang="zh-CN"/>
                    </a:p>
                  </a:txBody>
                  <a:tcPr/>
                </a:tc>
              </a:tr>
              <a:tr h="525145">
                <a:tc>
                  <a:txBody>
                    <a:bodyPr/>
                    <a:p>
                      <a:pPr>
                        <a:buNone/>
                      </a:pPr>
                      <a:endParaRPr lang="en-US" altLang="zh-CN"/>
                    </a:p>
                  </a:txBody>
                  <a:tcPr/>
                </a:tc>
                <a:tc>
                  <a:txBody>
                    <a:bodyPr/>
                    <a:p>
                      <a:pPr>
                        <a:buNone/>
                      </a:pPr>
                      <a:r>
                        <a:rPr lang="en-US" altLang="zh-CN"/>
                        <a:t>GCN</a:t>
                      </a:r>
                      <a:endParaRPr lang="en-US" altLang="zh-CN"/>
                    </a:p>
                  </a:txBody>
                  <a:tcPr/>
                </a:tc>
                <a:tc>
                  <a:txBody>
                    <a:bodyPr/>
                    <a:p>
                      <a:pPr>
                        <a:buNone/>
                      </a:pPr>
                      <a:r>
                        <a:rPr lang="en-US" altLang="zh-CN"/>
                        <a:t>D </a:t>
                      </a:r>
                      <a:endParaRPr lang="en-US" altLang="zh-CN"/>
                    </a:p>
                  </a:txBody>
                  <a:tcPr/>
                </a:tc>
                <a:tc>
                  <a:txBody>
                    <a:bodyPr/>
                    <a:p>
                      <a:pPr>
                        <a:buNone/>
                      </a:pPr>
                      <a:r>
                        <a:rPr lang="en-US" altLang="zh-CN"/>
                        <a:t>MGCN</a:t>
                      </a:r>
                      <a:endParaRPr lang="en-US" altLang="zh-CN"/>
                    </a:p>
                  </a:txBody>
                  <a:tcPr/>
                </a:tc>
              </a:tr>
              <a:tr h="525145">
                <a:tc>
                  <a:txBody>
                    <a:bodyPr/>
                    <a:p>
                      <a:pPr>
                        <a:buNone/>
                      </a:pPr>
                      <a:r>
                        <a:rPr lang="en-US" altLang="zh-CN"/>
                        <a:t>Base</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640080">
                <a:tc>
                  <a:txBody>
                    <a:bodyPr/>
                    <a:p>
                      <a:pPr>
                        <a:buNone/>
                      </a:pPr>
                      <a:r>
                        <a:rPr lang="en-US" altLang="zh-CN"/>
                        <a:t>Base+MGCN</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r>
              <a:tr h="640080">
                <a:tc>
                  <a:txBody>
                    <a:bodyPr/>
                    <a:p>
                      <a:pPr>
                        <a:buNone/>
                      </a:pPr>
                      <a:r>
                        <a:rPr lang="en-US" altLang="zh-CN"/>
                        <a:t>Base+D w/o GCN</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525145">
                <a:tc>
                  <a:txBody>
                    <a:bodyPr/>
                    <a:p>
                      <a:pPr>
                        <a:buNone/>
                      </a:pPr>
                      <a:r>
                        <a:rPr lang="en-US" altLang="zh-CN"/>
                        <a:t>Base+D</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525145">
                <a:tc>
                  <a:txBody>
                    <a:bodyPr/>
                    <a:p>
                      <a:pPr>
                        <a:buNone/>
                      </a:pPr>
                      <a:r>
                        <a:rPr lang="en-US" altLang="zh-CN"/>
                        <a:t>SGAE</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bl>
          </a:graphicData>
        </a:graphic>
      </p:graphicFrame>
      <p:sp>
        <p:nvSpPr>
          <p:cNvPr id="3" name="文本框 2"/>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12" name="文本框 11"/>
          <p:cNvSpPr txBox="1"/>
          <p:nvPr/>
        </p:nvSpPr>
        <p:spPr>
          <a:xfrm>
            <a:off x="0" y="0"/>
            <a:ext cx="2653030"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Ablative Studies</a:t>
            </a:r>
            <a:endParaRPr lang="en-US" altLang="zh-CN" sz="2400">
              <a:solidFill>
                <a:schemeClr val="accent5">
                  <a:lumMod val="7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65850" y="857250"/>
            <a:ext cx="5581650" cy="1619250"/>
          </a:xfrm>
          <a:prstGeom prst="rect">
            <a:avLst/>
          </a:prstGeom>
        </p:spPr>
      </p:pic>
      <p:sp>
        <p:nvSpPr>
          <p:cNvPr id="3" name="文本框 2"/>
          <p:cNvSpPr txBox="1"/>
          <p:nvPr/>
        </p:nvSpPr>
        <p:spPr>
          <a:xfrm>
            <a:off x="502920" y="1270635"/>
            <a:ext cx="4329430" cy="922020"/>
          </a:xfrm>
          <a:prstGeom prst="rect">
            <a:avLst/>
          </a:prstGeom>
          <a:noFill/>
        </p:spPr>
        <p:txBody>
          <a:bodyPr wrap="none" rtlCol="0">
            <a:spAutoFit/>
          </a:bodyPr>
          <a:p>
            <a:pPr fontAlgn="auto">
              <a:lnSpc>
                <a:spcPct val="150000"/>
              </a:lnSpc>
            </a:pPr>
            <a:r>
              <a:rPr lang="zh-CN" altLang="en-US"/>
              <a:t>对比使用不同语料库的</a:t>
            </a:r>
            <a:r>
              <a:rPr lang="zh-CN" altLang="en-US"/>
              <a:t>影响：</a:t>
            </a:r>
            <a:endParaRPr lang="zh-CN" altLang="en-US"/>
          </a:p>
          <a:p>
            <a:pPr fontAlgn="auto">
              <a:lnSpc>
                <a:spcPct val="150000"/>
              </a:lnSpc>
            </a:pPr>
            <a:r>
              <a:rPr lang="zh-CN" altLang="en-US"/>
              <a:t>这说明</a:t>
            </a:r>
            <a:r>
              <a:rPr lang="en-US" altLang="zh-CN"/>
              <a:t>SAGE</a:t>
            </a:r>
            <a:r>
              <a:rPr lang="zh-CN" altLang="en-US"/>
              <a:t>在语料库方面有着强大的</a:t>
            </a:r>
            <a:r>
              <a:rPr lang="zh-CN" altLang="en-US"/>
              <a:t>潜力</a:t>
            </a:r>
            <a:endParaRPr lang="zh-CN" altLang="en-US"/>
          </a:p>
        </p:txBody>
      </p:sp>
      <p:sp>
        <p:nvSpPr>
          <p:cNvPr id="4" name="文本框 3"/>
          <p:cNvSpPr txBox="1"/>
          <p:nvPr/>
        </p:nvSpPr>
        <p:spPr>
          <a:xfrm>
            <a:off x="502920" y="3837305"/>
            <a:ext cx="5352415" cy="368300"/>
          </a:xfrm>
          <a:prstGeom prst="rect">
            <a:avLst/>
          </a:prstGeom>
          <a:noFill/>
        </p:spPr>
        <p:txBody>
          <a:bodyPr wrap="none" rtlCol="0">
            <a:spAutoFit/>
          </a:bodyPr>
          <a:p>
            <a:r>
              <a:rPr lang="zh-CN" altLang="en-US"/>
              <a:t>人工评价也表明，使用</a:t>
            </a:r>
            <a:r>
              <a:rPr lang="en-US" altLang="zh-CN"/>
              <a:t>D</a:t>
            </a:r>
            <a:r>
              <a:rPr lang="zh-CN" altLang="en-US"/>
              <a:t>对评论具有更好的</a:t>
            </a:r>
            <a:r>
              <a:rPr lang="zh-CN" altLang="en-US"/>
              <a:t>描述性。</a:t>
            </a:r>
            <a:endParaRPr lang="zh-CN" altLang="en-US"/>
          </a:p>
        </p:txBody>
      </p:sp>
      <p:pic>
        <p:nvPicPr>
          <p:cNvPr id="5" name="图片 4"/>
          <p:cNvPicPr>
            <a:picLocks noChangeAspect="1"/>
          </p:cNvPicPr>
          <p:nvPr/>
        </p:nvPicPr>
        <p:blipFill>
          <a:blip r:embed="rId2"/>
          <a:stretch>
            <a:fillRect/>
          </a:stretch>
        </p:blipFill>
        <p:spPr>
          <a:xfrm>
            <a:off x="6423660" y="2532380"/>
            <a:ext cx="5352415" cy="3434715"/>
          </a:xfrm>
          <a:prstGeom prst="rect">
            <a:avLst/>
          </a:prstGeom>
        </p:spPr>
      </p:pic>
      <p:sp>
        <p:nvSpPr>
          <p:cNvPr id="6" name="文本框 5"/>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7" name="文本框 6"/>
          <p:cNvSpPr txBox="1"/>
          <p:nvPr/>
        </p:nvSpPr>
        <p:spPr>
          <a:xfrm>
            <a:off x="0" y="0"/>
            <a:ext cx="2653030"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Ablative Studies</a:t>
            </a:r>
            <a:endParaRPr lang="en-US" altLang="zh-CN" sz="2400">
              <a:solidFill>
                <a:schemeClr val="accent5">
                  <a:lumMod val="75000"/>
                </a:schemeClr>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6697345" y="1936750"/>
            <a:ext cx="4400550" cy="2705100"/>
          </a:xfrm>
          <a:prstGeom prst="rect">
            <a:avLst/>
          </a:prstGeom>
        </p:spPr>
      </p:pic>
      <p:sp>
        <p:nvSpPr>
          <p:cNvPr id="10" name="文本框 9"/>
          <p:cNvSpPr txBox="1"/>
          <p:nvPr/>
        </p:nvSpPr>
        <p:spPr>
          <a:xfrm>
            <a:off x="7077075" y="5692775"/>
            <a:ext cx="3641090" cy="368300"/>
          </a:xfrm>
          <a:prstGeom prst="rect">
            <a:avLst/>
          </a:prstGeom>
          <a:noFill/>
        </p:spPr>
        <p:txBody>
          <a:bodyPr wrap="none" rtlCol="0">
            <a:spAutoFit/>
          </a:bodyPr>
          <a:p>
            <a:r>
              <a:rPr lang="en-US" altLang="zh-CN"/>
              <a:t>Yellow banana </a:t>
            </a:r>
            <a:r>
              <a:rPr lang="zh-CN" altLang="en-US"/>
              <a:t>被归纳成</a:t>
            </a:r>
            <a:r>
              <a:rPr lang="en-US" altLang="zh-CN"/>
              <a:t> ripe banana</a:t>
            </a:r>
            <a:endParaRPr lang="en-US" altLang="zh-CN"/>
          </a:p>
        </p:txBody>
      </p:sp>
      <p:pic>
        <p:nvPicPr>
          <p:cNvPr id="2" name="图片 1"/>
          <p:cNvPicPr>
            <a:picLocks noChangeAspect="1"/>
          </p:cNvPicPr>
          <p:nvPr/>
        </p:nvPicPr>
        <p:blipFill>
          <a:blip r:embed="rId2"/>
          <a:stretch>
            <a:fillRect/>
          </a:stretch>
        </p:blipFill>
        <p:spPr>
          <a:xfrm>
            <a:off x="223520" y="2075180"/>
            <a:ext cx="5457825" cy="2552700"/>
          </a:xfrm>
          <a:prstGeom prst="rect">
            <a:avLst/>
          </a:prstGeom>
        </p:spPr>
      </p:pic>
      <p:sp>
        <p:nvSpPr>
          <p:cNvPr id="5" name="文本框 4"/>
          <p:cNvSpPr txBox="1"/>
          <p:nvPr/>
        </p:nvSpPr>
        <p:spPr>
          <a:xfrm>
            <a:off x="2756535" y="0"/>
            <a:ext cx="9435465" cy="275590"/>
          </a:xfrm>
          <a:prstGeom prst="rect">
            <a:avLst/>
          </a:prstGeom>
          <a:noFill/>
        </p:spPr>
        <p:txBody>
          <a:bodyPr wrap="square" rtlCol="0" anchor="t">
            <a:spAutoFit/>
          </a:bodyPr>
          <a:p>
            <a:pPr algn="r"/>
            <a:r>
              <a:rPr sz="1200"/>
              <a:t>Auto-Encoding Scene Graphs for Image Captioning</a:t>
            </a:r>
            <a:r>
              <a:rPr lang="zh-CN" sz="1200"/>
              <a:t>（</a:t>
            </a:r>
            <a:r>
              <a:rPr lang="en-US" altLang="zh-CN" sz="1200"/>
              <a:t>CVPR2019</a:t>
            </a:r>
            <a:r>
              <a:rPr lang="zh-CN" altLang="en-US" sz="1200"/>
              <a:t>）</a:t>
            </a:r>
            <a:endParaRPr lang="zh-CN" altLang="en-US" sz="1200"/>
          </a:p>
        </p:txBody>
      </p:sp>
      <p:sp>
        <p:nvSpPr>
          <p:cNvPr id="6" name="文本框 5"/>
          <p:cNvSpPr txBox="1"/>
          <p:nvPr/>
        </p:nvSpPr>
        <p:spPr>
          <a:xfrm>
            <a:off x="0" y="0"/>
            <a:ext cx="2017395"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Result</a:t>
            </a:r>
            <a:endParaRPr lang="en-US" altLang="zh-CN" sz="2400">
              <a:solidFill>
                <a:schemeClr val="accent5">
                  <a:lumMod val="7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4" name="文本框 3"/>
          <p:cNvSpPr txBox="1"/>
          <p:nvPr/>
        </p:nvSpPr>
        <p:spPr>
          <a:xfrm>
            <a:off x="335915" y="504190"/>
            <a:ext cx="11470005" cy="2168525"/>
          </a:xfrm>
          <a:prstGeom prst="rect">
            <a:avLst/>
          </a:prstGeom>
          <a:noFill/>
        </p:spPr>
        <p:txBody>
          <a:bodyPr wrap="square" rtlCol="0">
            <a:spAutoFit/>
          </a:bodyPr>
          <a:p>
            <a:pPr lvl="0" algn="l">
              <a:lnSpc>
                <a:spcPct val="150000"/>
              </a:lnSpc>
              <a:buClrTx/>
              <a:buSzTx/>
              <a:buFontTx/>
            </a:pPr>
            <a:r>
              <a:rPr lang="zh-CN" altLang="en-US">
                <a:sym typeface="+mn-ea"/>
              </a:rPr>
              <a:t>之前的模型只能生成无意识的图像标题，他们的表达倾向于平庸和不会犯错的句子。他们不考虑什么是人感兴趣的，以及不考虑描述的细节程度。</a:t>
            </a:r>
            <a:endParaRPr lang="zh-CN" altLang="en-US">
              <a:sym typeface="+mn-ea"/>
            </a:endParaRPr>
          </a:p>
          <a:p>
            <a:pPr lvl="0" algn="l">
              <a:lnSpc>
                <a:spcPct val="150000"/>
              </a:lnSpc>
              <a:buClrTx/>
              <a:buSzTx/>
              <a:buFontTx/>
            </a:pPr>
            <a:r>
              <a:rPr lang="zh-CN" altLang="en-US">
                <a:sym typeface="+mn-ea"/>
              </a:rPr>
              <a:t>本工作通过使用场景图作为控制</a:t>
            </a:r>
            <a:r>
              <a:rPr lang="zh-CN" altLang="en-US">
                <a:sym typeface="+mn-ea"/>
              </a:rPr>
              <a:t>信号使得模型可以生成</a:t>
            </a:r>
            <a:r>
              <a:rPr lang="zh-CN" altLang="en-US">
                <a:sym typeface="+mn-ea"/>
              </a:rPr>
              <a:t>风格化的</a:t>
            </a:r>
            <a:r>
              <a:rPr lang="zh-CN" altLang="en-US">
                <a:sym typeface="+mn-ea"/>
              </a:rPr>
              <a:t>句子。</a:t>
            </a:r>
            <a:endParaRPr lang="zh-CN" altLang="en-US">
              <a:sym typeface="+mn-ea"/>
            </a:endParaRPr>
          </a:p>
          <a:p>
            <a:pPr lvl="0" algn="l">
              <a:lnSpc>
                <a:spcPct val="150000"/>
              </a:lnSpc>
              <a:buClrTx/>
              <a:buSzTx/>
              <a:buFontTx/>
            </a:pPr>
            <a:r>
              <a:rPr lang="zh-CN" altLang="en-US">
                <a:sym typeface="+mn-ea"/>
              </a:rPr>
              <a:t>结果：可控性（添加了场景图控制信号的模型效果要比没有控制信号的</a:t>
            </a:r>
            <a:r>
              <a:rPr lang="zh-CN" altLang="en-US">
                <a:sym typeface="+mn-ea"/>
              </a:rPr>
              <a:t>更强）</a:t>
            </a:r>
            <a:endParaRPr lang="zh-CN" altLang="en-US">
              <a:sym typeface="+mn-ea"/>
            </a:endParaRPr>
          </a:p>
          <a:p>
            <a:pPr lvl="0" algn="l">
              <a:lnSpc>
                <a:spcPct val="150000"/>
              </a:lnSpc>
              <a:buClrTx/>
              <a:buSzTx/>
              <a:buFontTx/>
            </a:pPr>
            <a:r>
              <a:rPr lang="en-US" altLang="zh-CN">
                <a:sym typeface="+mn-ea"/>
              </a:rPr>
              <a:t>             </a:t>
            </a:r>
            <a:r>
              <a:rPr lang="zh-CN" altLang="en-US">
                <a:sym typeface="+mn-ea"/>
              </a:rPr>
              <a:t>多样性（根据不同的场景图信号可以输出不同的</a:t>
            </a:r>
            <a:r>
              <a:rPr lang="zh-CN" altLang="en-US">
                <a:sym typeface="+mn-ea"/>
              </a:rPr>
              <a:t>句子）</a:t>
            </a:r>
            <a:endParaRPr lang="zh-CN" altLang="en-US">
              <a:sym typeface="+mn-ea"/>
            </a:endParaRPr>
          </a:p>
        </p:txBody>
      </p:sp>
      <p:pic>
        <p:nvPicPr>
          <p:cNvPr id="5" name="图片 4"/>
          <p:cNvPicPr>
            <a:picLocks noChangeAspect="1"/>
          </p:cNvPicPr>
          <p:nvPr/>
        </p:nvPicPr>
        <p:blipFill>
          <a:blip r:embed="rId1"/>
          <a:stretch>
            <a:fillRect/>
          </a:stretch>
        </p:blipFill>
        <p:spPr>
          <a:xfrm>
            <a:off x="335915" y="2708910"/>
            <a:ext cx="11403965" cy="3615055"/>
          </a:xfrm>
          <a:prstGeom prst="rect">
            <a:avLst/>
          </a:prstGeom>
        </p:spPr>
      </p:pic>
      <p:sp>
        <p:nvSpPr>
          <p:cNvPr id="9" name="文本框 8"/>
          <p:cNvSpPr txBox="1"/>
          <p:nvPr/>
        </p:nvSpPr>
        <p:spPr>
          <a:xfrm>
            <a:off x="0" y="0"/>
            <a:ext cx="1544320" cy="460375"/>
          </a:xfrm>
          <a:prstGeom prst="rect">
            <a:avLst/>
          </a:prstGeom>
          <a:noFill/>
        </p:spPr>
        <p:txBody>
          <a:bodyPr wrap="none" rtlCol="0">
            <a:spAutoFit/>
          </a:bodyPr>
          <a:p>
            <a:pPr algn="l"/>
            <a:r>
              <a:rPr lang="en-US" altLang="zh-CN" sz="2400">
                <a:solidFill>
                  <a:schemeClr val="accent5">
                    <a:lumMod val="75000"/>
                  </a:schemeClr>
                </a:solidFill>
                <a:sym typeface="+mn-ea"/>
              </a:rPr>
              <a:t>Motivation</a:t>
            </a:r>
            <a:endParaRPr lang="en-US" altLang="zh-CN" sz="2400">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0830" y="1043940"/>
            <a:ext cx="2751455" cy="1753235"/>
          </a:xfrm>
          <a:prstGeom prst="rect">
            <a:avLst/>
          </a:prstGeom>
          <a:noFill/>
        </p:spPr>
        <p:txBody>
          <a:bodyPr wrap="square" rtlCol="0">
            <a:spAutoFit/>
          </a:bodyPr>
          <a:p>
            <a:pPr lvl="0" algn="l">
              <a:lnSpc>
                <a:spcPct val="150000"/>
              </a:lnSpc>
              <a:buClrTx/>
              <a:buSzTx/>
              <a:buFontTx/>
            </a:pPr>
            <a:r>
              <a:rPr lang="zh-CN" altLang="en-US">
                <a:sym typeface="+mn-ea"/>
              </a:rPr>
              <a:t>分成三个部分：</a:t>
            </a:r>
            <a:endParaRPr lang="zh-CN" altLang="en-US">
              <a:sym typeface="+mn-ea"/>
            </a:endParaRPr>
          </a:p>
          <a:p>
            <a:pPr lvl="0" algn="l">
              <a:lnSpc>
                <a:spcPct val="150000"/>
              </a:lnSpc>
              <a:buClrTx/>
              <a:buSzTx/>
              <a:buFontTx/>
            </a:pPr>
            <a:r>
              <a:rPr lang="zh-CN" altLang="en-US">
                <a:sym typeface="+mn-ea"/>
              </a:rPr>
              <a:t>1.</a:t>
            </a:r>
            <a:r>
              <a:rPr lang="zh-CN" altLang="en-US">
                <a:sym typeface="+mn-ea"/>
              </a:rPr>
              <a:t>获取抽象场景图</a:t>
            </a:r>
            <a:endParaRPr lang="zh-CN" altLang="en-US">
              <a:sym typeface="+mn-ea"/>
            </a:endParaRPr>
          </a:p>
          <a:p>
            <a:pPr lvl="0" algn="l">
              <a:lnSpc>
                <a:spcPct val="150000"/>
              </a:lnSpc>
              <a:buClrTx/>
              <a:buSzTx/>
              <a:buFontTx/>
            </a:pPr>
            <a:r>
              <a:rPr lang="zh-CN" altLang="en-US">
                <a:sym typeface="+mn-ea"/>
              </a:rPr>
              <a:t>2.</a:t>
            </a:r>
            <a:r>
              <a:rPr lang="zh-CN" altLang="en-US">
                <a:sym typeface="+mn-ea"/>
              </a:rPr>
              <a:t>特征</a:t>
            </a:r>
            <a:r>
              <a:rPr lang="zh-CN" altLang="en-US">
                <a:sym typeface="+mn-ea"/>
              </a:rPr>
              <a:t>编码</a:t>
            </a:r>
            <a:endParaRPr lang="zh-CN" altLang="en-US">
              <a:sym typeface="+mn-ea"/>
            </a:endParaRPr>
          </a:p>
          <a:p>
            <a:pPr lvl="0" algn="l">
              <a:lnSpc>
                <a:spcPct val="150000"/>
              </a:lnSpc>
              <a:buClrTx/>
              <a:buSzTx/>
              <a:buFontTx/>
            </a:pPr>
            <a:r>
              <a:rPr lang="zh-CN" altLang="en-US">
                <a:sym typeface="+mn-ea"/>
              </a:rPr>
              <a:t>3.</a:t>
            </a:r>
            <a:r>
              <a:rPr lang="zh-CN" altLang="en-US">
                <a:sym typeface="+mn-ea"/>
              </a:rPr>
              <a:t>解码器</a:t>
            </a:r>
            <a:endParaRPr lang="zh-CN" altLang="en-US">
              <a:sym typeface="+mn-ea"/>
            </a:endParaRPr>
          </a:p>
        </p:txBody>
      </p:sp>
      <p:pic>
        <p:nvPicPr>
          <p:cNvPr id="4" name="图片 3" descr="say as you wish_结构图2"/>
          <p:cNvPicPr>
            <a:picLocks noChangeAspect="1"/>
          </p:cNvPicPr>
          <p:nvPr>
            <p:custDataLst>
              <p:tags r:id="rId1"/>
            </p:custDataLst>
          </p:nvPr>
        </p:nvPicPr>
        <p:blipFill>
          <a:blip r:embed="rId2"/>
          <a:stretch>
            <a:fillRect/>
          </a:stretch>
        </p:blipFill>
        <p:spPr>
          <a:xfrm>
            <a:off x="2451100" y="774065"/>
            <a:ext cx="9448165" cy="5852795"/>
          </a:xfrm>
          <a:prstGeom prst="rect">
            <a:avLst/>
          </a:prstGeom>
        </p:spPr>
      </p:pic>
      <p:sp>
        <p:nvSpPr>
          <p:cNvPr id="6" name="文本框 5"/>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9" name="文本框 8"/>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750" y="400050"/>
            <a:ext cx="10241280" cy="368300"/>
          </a:xfrm>
          <a:prstGeom prst="rect">
            <a:avLst/>
          </a:prstGeom>
          <a:noFill/>
        </p:spPr>
        <p:txBody>
          <a:bodyPr wrap="none" rtlCol="0">
            <a:spAutoFit/>
          </a:bodyPr>
          <a:p>
            <a:r>
              <a:rPr lang="zh-CN" altLang="en-US"/>
              <a:t>场景图是一种由目标节点、属性节点、关系节点组成的用于描述图像或者</a:t>
            </a:r>
            <a:r>
              <a:rPr lang="zh-CN" altLang="en-US"/>
              <a:t>句子语义信息的</a:t>
            </a:r>
            <a:r>
              <a:rPr lang="zh-CN" altLang="en-US"/>
              <a:t>数据格式。</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033135" y="904875"/>
            <a:ext cx="5788660" cy="5454015"/>
          </a:xfrm>
          <a:prstGeom prst="rect">
            <a:avLst/>
          </a:prstGeom>
        </p:spPr>
      </p:pic>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10" name="表格 9"/>
          <p:cNvGraphicFramePr/>
          <p:nvPr>
            <p:custDataLst>
              <p:tags r:id="rId5"/>
            </p:custDataLst>
          </p:nvPr>
        </p:nvGraphicFramePr>
        <p:xfrm>
          <a:off x="516255" y="1089025"/>
          <a:ext cx="5566410" cy="4943475"/>
        </p:xfrm>
        <a:graphic>
          <a:graphicData uri="http://schemas.openxmlformats.org/drawingml/2006/table">
            <a:tbl>
              <a:tblPr firstRow="1" bandRow="1"/>
              <a:tblGrid>
                <a:gridCol w="1610360"/>
                <a:gridCol w="1978025"/>
                <a:gridCol w="1978025"/>
              </a:tblGrid>
              <a:tr h="1069975">
                <a:tc>
                  <a:txBody>
                    <a:bodyPr/>
                    <a:p>
                      <a:pPr algn="l">
                        <a:buClrTx/>
                        <a:buSzTx/>
                        <a:buFontTx/>
                        <a:buNone/>
                      </a:pPr>
                      <a:r>
                        <a:rPr lang="zh-CN" altLang="en-US">
                          <a:solidFill>
                            <a:srgbClr val="C00000"/>
                          </a:solidFill>
                        </a:rPr>
                        <a:t>图</a:t>
                      </a:r>
                      <a:endParaRPr lang="zh-CN" altLang="en-US">
                        <a:solidFill>
                          <a:srgbClr val="C00000"/>
                        </a:solidFill>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G=（V, E)</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V 目标节点集</a:t>
                      </a:r>
                      <a:endParaRPr lang="zh-CN" altLang="en-US" sz="1800">
                        <a:solidFill>
                          <a:srgbClr val="C00000"/>
                        </a:solidFill>
                      </a:endParaRPr>
                    </a:p>
                    <a:p>
                      <a:pPr algn="l">
                        <a:buClrTx/>
                        <a:buSzTx/>
                        <a:buFontTx/>
                      </a:pPr>
                      <a:r>
                        <a:rPr lang="zh-CN" altLang="en-US" sz="1800">
                          <a:solidFill>
                            <a:srgbClr val="C00000"/>
                          </a:solidFill>
                          <a:sym typeface="+mn-ea"/>
                        </a:rPr>
                        <a:t>E 关系边集</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r>
              <a:tr h="636905">
                <a:tc>
                  <a:txBody>
                    <a:bodyPr/>
                    <a:p>
                      <a:pPr algn="l">
                        <a:buClrTx/>
                        <a:buSzTx/>
                        <a:buFontTx/>
                        <a:buNone/>
                      </a:pPr>
                      <a:r>
                        <a:rPr lang="zh-CN" altLang="en-US" sz="1800">
                          <a:solidFill>
                            <a:srgbClr val="C00000"/>
                          </a:solidFill>
                          <a:sym typeface="+mn-ea"/>
                        </a:rPr>
                        <a:t>目标节点集</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V=（O1,O2,....Oi)</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a:solidFill>
                            <a:srgbClr val="C00000"/>
                          </a:solidFill>
                        </a:rPr>
                        <a:t>Oi第i个节点</a:t>
                      </a:r>
                      <a:endParaRPr lang="zh-CN" altLang="en-US">
                        <a:solidFill>
                          <a:srgbClr val="C00000"/>
                        </a:solidFill>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r>
              <a:tr h="1071245">
                <a:tc>
                  <a:txBody>
                    <a:bodyPr/>
                    <a:p>
                      <a:pPr algn="l">
                        <a:buClrTx/>
                        <a:buSzTx/>
                        <a:buFontTx/>
                        <a:buNone/>
                      </a:pPr>
                      <a:r>
                        <a:rPr lang="zh-CN" altLang="en-US">
                          <a:solidFill>
                            <a:srgbClr val="C00000"/>
                          </a:solidFill>
                        </a:rPr>
                        <a:t>目标节点表示</a:t>
                      </a:r>
                      <a:endParaRPr lang="zh-CN" altLang="en-US">
                        <a:solidFill>
                          <a:srgbClr val="C00000"/>
                        </a:solidFill>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Oi= (Ci,Ai)	</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Ci目标分类标签</a:t>
                      </a:r>
                      <a:endParaRPr lang="zh-CN" altLang="en-US" sz="1800">
                        <a:solidFill>
                          <a:srgbClr val="C00000"/>
                        </a:solidFill>
                        <a:sym typeface="+mn-ea"/>
                      </a:endParaRPr>
                    </a:p>
                    <a:p>
                      <a:pPr algn="l">
                        <a:buClrTx/>
                        <a:buSzTx/>
                        <a:buFontTx/>
                        <a:buNone/>
                      </a:pPr>
                      <a:r>
                        <a:rPr lang="zh-CN" altLang="en-US" sz="1800">
                          <a:solidFill>
                            <a:srgbClr val="C00000"/>
                          </a:solidFill>
                          <a:sym typeface="+mn-ea"/>
                        </a:rPr>
                        <a:t>Ai是属性节点</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r>
              <a:tr h="636270">
                <a:tc>
                  <a:txBody>
                    <a:bodyPr/>
                    <a:p>
                      <a:pPr algn="l">
                        <a:buClrTx/>
                        <a:buSzTx/>
                        <a:buFontTx/>
                        <a:buNone/>
                      </a:pPr>
                      <a:r>
                        <a:rPr lang="zh-CN" altLang="en-US" sz="1800">
                          <a:solidFill>
                            <a:srgbClr val="C00000"/>
                          </a:solidFill>
                          <a:sym typeface="+mn-ea"/>
                        </a:rPr>
                        <a:t>关系边集</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E = (e1,e2,....ei)</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a:solidFill>
                            <a:srgbClr val="C00000"/>
                          </a:solidFill>
                        </a:rPr>
                        <a:t>ei是第i条关系边</a:t>
                      </a:r>
                      <a:endParaRPr lang="zh-CN" altLang="en-US">
                        <a:solidFill>
                          <a:srgbClr val="C00000"/>
                        </a:solidFill>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r>
              <a:tr h="1529080">
                <a:tc>
                  <a:txBody>
                    <a:bodyPr/>
                    <a:p>
                      <a:pPr algn="l">
                        <a:buClrTx/>
                        <a:buSzTx/>
                        <a:buFontTx/>
                        <a:buNone/>
                      </a:pPr>
                      <a:r>
                        <a:rPr lang="zh-CN" altLang="en-US">
                          <a:solidFill>
                            <a:srgbClr val="C00000"/>
                          </a:solidFill>
                        </a:rPr>
                        <a:t>关系边的表示</a:t>
                      </a:r>
                      <a:endParaRPr lang="zh-CN" altLang="en-US">
                        <a:solidFill>
                          <a:srgbClr val="C00000"/>
                        </a:solidFill>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ei = (Os,R,Oo）</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c>
                  <a:txBody>
                    <a:bodyPr/>
                    <a:p>
                      <a:pPr algn="l">
                        <a:buClrTx/>
                        <a:buSzTx/>
                        <a:buFontTx/>
                        <a:buNone/>
                      </a:pPr>
                      <a:r>
                        <a:rPr lang="zh-CN" altLang="en-US" sz="1800">
                          <a:solidFill>
                            <a:srgbClr val="C00000"/>
                          </a:solidFill>
                          <a:sym typeface="+mn-ea"/>
                        </a:rPr>
                        <a:t>Os 表示主语</a:t>
                      </a:r>
                      <a:endParaRPr lang="zh-CN" altLang="en-US" sz="1800">
                        <a:solidFill>
                          <a:srgbClr val="C00000"/>
                        </a:solidFill>
                        <a:sym typeface="+mn-ea"/>
                      </a:endParaRPr>
                    </a:p>
                    <a:p>
                      <a:pPr algn="l">
                        <a:buClrTx/>
                        <a:buSzTx/>
                        <a:buFontTx/>
                        <a:buNone/>
                      </a:pPr>
                      <a:r>
                        <a:rPr lang="zh-CN" altLang="en-US" sz="1800">
                          <a:solidFill>
                            <a:srgbClr val="C00000"/>
                          </a:solidFill>
                          <a:sym typeface="+mn-ea"/>
                        </a:rPr>
                        <a:t>Oo表示宾语</a:t>
                      </a:r>
                      <a:endParaRPr lang="zh-CN" altLang="en-US" sz="1800">
                        <a:solidFill>
                          <a:srgbClr val="C00000"/>
                        </a:solidFill>
                        <a:sym typeface="+mn-ea"/>
                      </a:endParaRPr>
                    </a:p>
                    <a:p>
                      <a:pPr algn="l">
                        <a:buClrTx/>
                        <a:buSzTx/>
                        <a:buFontTx/>
                        <a:buNone/>
                      </a:pPr>
                      <a:r>
                        <a:rPr lang="zh-CN" altLang="en-US" sz="1800">
                          <a:solidFill>
                            <a:srgbClr val="C00000"/>
                          </a:solidFill>
                          <a:sym typeface="+mn-ea"/>
                        </a:rPr>
                        <a:t>R  表示关系</a:t>
                      </a:r>
                      <a:r>
                        <a:rPr lang="zh-CN" altLang="en-US" sz="1800">
                          <a:solidFill>
                            <a:srgbClr val="C00000"/>
                          </a:solidFill>
                          <a:sym typeface="+mn-ea"/>
                        </a:rPr>
                        <a:t>标签</a:t>
                      </a:r>
                      <a:endParaRPr lang="zh-CN" altLang="en-US" sz="1800">
                        <a:solidFill>
                          <a:srgbClr val="C00000"/>
                        </a:solidFill>
                        <a:sym typeface="+mn-ea"/>
                      </a:endParaRPr>
                    </a:p>
                  </a:txBody>
                  <a:tcP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solidFill>
                      <a:schemeClr val="bg1">
                        <a:lumMod val="95000"/>
                      </a:schemeClr>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366395" y="865505"/>
          <a:ext cx="11459210" cy="5894070"/>
        </p:xfrm>
        <a:graphic>
          <a:graphicData uri="http://schemas.openxmlformats.org/drawingml/2006/table">
            <a:tbl>
              <a:tblPr firstRow="1" bandRow="1">
                <a:tableStyleId>{5C22544A-7EE6-4342-B048-85BDC9FD1C3A}</a:tableStyleId>
              </a:tblPr>
              <a:tblGrid>
                <a:gridCol w="2858135"/>
                <a:gridCol w="4279265"/>
                <a:gridCol w="4321810"/>
              </a:tblGrid>
              <a:tr h="842010">
                <a:tc>
                  <a:txBody>
                    <a:bodyPr/>
                    <a:p>
                      <a:pPr>
                        <a:buNone/>
                      </a:pPr>
                      <a:r>
                        <a:rPr lang="zh-CN" altLang="en-US"/>
                        <a:t>步骤</a:t>
                      </a:r>
                      <a:endParaRPr lang="zh-CN" altLang="en-US"/>
                    </a:p>
                  </a:txBody>
                  <a:tcPr/>
                </a:tc>
                <a:tc>
                  <a:txBody>
                    <a:bodyPr/>
                    <a:p>
                      <a:pPr algn="ctr">
                        <a:buNone/>
                      </a:pPr>
                      <a:r>
                        <a:rPr lang="en-US" altLang="zh-CN" sz="1800">
                          <a:sym typeface="+mn-ea"/>
                        </a:rPr>
                        <a:t>VG</a:t>
                      </a:r>
                      <a:r>
                        <a:rPr lang="zh-CN" altLang="en-US" sz="1800">
                          <a:sym typeface="+mn-ea"/>
                        </a:rPr>
                        <a:t>数据集（包含场景图标注）</a:t>
                      </a:r>
                      <a:endParaRPr lang="zh-CN" altLang="en-US" sz="1800"/>
                    </a:p>
                    <a:p>
                      <a:pPr>
                        <a:buNone/>
                      </a:pPr>
                      <a:endParaRPr lang="zh-CN" altLang="en-US"/>
                    </a:p>
                  </a:txBody>
                  <a:tcPr/>
                </a:tc>
                <a:tc>
                  <a:txBody>
                    <a:bodyPr/>
                    <a:p>
                      <a:pPr algn="ctr">
                        <a:buNone/>
                      </a:pPr>
                      <a:r>
                        <a:rPr lang="en-US" altLang="zh-CN" sz="1800">
                          <a:sym typeface="+mn-ea"/>
                        </a:rPr>
                        <a:t>COCO</a:t>
                      </a:r>
                      <a:r>
                        <a:rPr lang="zh-CN" altLang="en-US" sz="1800">
                          <a:sym typeface="+mn-ea"/>
                        </a:rPr>
                        <a:t>数据集（不包含场景图标注）</a:t>
                      </a:r>
                      <a:endParaRPr lang="zh-CN" altLang="en-US"/>
                    </a:p>
                  </a:txBody>
                  <a:tcPr/>
                </a:tc>
              </a:tr>
              <a:tr h="842010">
                <a:tc>
                  <a:txBody>
                    <a:bodyPr/>
                    <a:p>
                      <a:pPr>
                        <a:buNone/>
                      </a:pPr>
                      <a:r>
                        <a:rPr lang="zh-CN" altLang="en-US" sz="1800">
                          <a:sym typeface="+mn-ea"/>
                        </a:rPr>
                        <a:t>①准备</a:t>
                      </a:r>
                      <a:r>
                        <a:rPr lang="en-US" altLang="zh-CN" sz="1800">
                          <a:sym typeface="+mn-ea"/>
                        </a:rPr>
                        <a:t>GT annotation</a:t>
                      </a:r>
                      <a:endParaRPr lang="zh-CN" altLang="en-US"/>
                    </a:p>
                  </a:txBody>
                  <a:tcPr/>
                </a:tc>
                <a:tc>
                  <a:txBody>
                    <a:bodyPr/>
                    <a:p>
                      <a:pPr>
                        <a:buNone/>
                      </a:pPr>
                      <a:r>
                        <a:rPr lang="zh-CN" altLang="en-US" sz="1800">
                          <a:sym typeface="+mn-ea"/>
                        </a:rPr>
                        <a:t>使用标注</a:t>
                      </a:r>
                      <a:r>
                        <a:rPr lang="zh-CN" altLang="en-US" sz="1800">
                          <a:sym typeface="+mn-ea"/>
                        </a:rPr>
                        <a:t>中的</a:t>
                      </a:r>
                      <a:r>
                        <a:rPr lang="en-US" altLang="zh-CN" sz="1800">
                          <a:sym typeface="+mn-ea"/>
                        </a:rPr>
                        <a:t>SG</a:t>
                      </a:r>
                      <a:r>
                        <a:rPr lang="zh-CN" altLang="en-US" sz="1800">
                          <a:sym typeface="+mn-ea"/>
                        </a:rPr>
                        <a:t>作为</a:t>
                      </a:r>
                      <a:r>
                        <a:rPr lang="en-US" altLang="zh-CN" sz="1800">
                          <a:sym typeface="+mn-ea"/>
                        </a:rPr>
                        <a:t>GT</a:t>
                      </a:r>
                      <a:endParaRPr lang="zh-CN" altLang="en-US" sz="1800"/>
                    </a:p>
                    <a:p>
                      <a:pPr>
                        <a:buNone/>
                      </a:pPr>
                      <a:endParaRPr lang="zh-CN" altLang="en-US"/>
                    </a:p>
                  </a:txBody>
                  <a:tcPr/>
                </a:tc>
                <a:tc>
                  <a:txBody>
                    <a:bodyPr/>
                    <a:p>
                      <a:pPr>
                        <a:buNone/>
                      </a:pPr>
                      <a:r>
                        <a:rPr lang="zh-CN" altLang="en-US" sz="1800">
                          <a:sym typeface="+mn-ea"/>
                        </a:rPr>
                        <a:t>句子场景解析器生成场景图</a:t>
                      </a:r>
                      <a:endParaRPr lang="zh-CN" altLang="en-US" sz="1800"/>
                    </a:p>
                    <a:p>
                      <a:pPr>
                        <a:buNone/>
                      </a:pPr>
                      <a:endParaRPr lang="zh-CN" altLang="en-US"/>
                    </a:p>
                  </a:txBody>
                  <a:tcPr/>
                </a:tc>
              </a:tr>
              <a:tr h="842010">
                <a:tc>
                  <a:txBody>
                    <a:bodyPr/>
                    <a:p>
                      <a:pPr>
                        <a:buNone/>
                      </a:pPr>
                      <a:r>
                        <a:rPr lang="zh-CN" altLang="en-US" sz="1800">
                          <a:sym typeface="+mn-ea"/>
                        </a:rPr>
                        <a:t>②获取</a:t>
                      </a:r>
                      <a:r>
                        <a:rPr lang="en-US" altLang="zh-CN" sz="1800">
                          <a:sym typeface="+mn-ea"/>
                        </a:rPr>
                        <a:t>object bounding box</a:t>
                      </a:r>
                      <a:endParaRPr lang="zh-CN" altLang="en-US"/>
                    </a:p>
                  </a:txBody>
                  <a:tcPr/>
                </a:tc>
                <a:tc>
                  <a:txBody>
                    <a:bodyPr/>
                    <a:p>
                      <a:pPr>
                        <a:buNone/>
                      </a:pPr>
                      <a:r>
                        <a:rPr lang="zh-CN" altLang="en-US" sz="1800">
                          <a:sym typeface="+mn-ea"/>
                        </a:rPr>
                        <a:t>使用标注中的</a:t>
                      </a:r>
                      <a:r>
                        <a:rPr lang="en-US" altLang="zh-CN" sz="1800">
                          <a:sym typeface="+mn-ea"/>
                        </a:rPr>
                        <a:t>bounding box</a:t>
                      </a:r>
                      <a:endParaRPr lang="zh-CN" altLang="en-US" sz="1800"/>
                    </a:p>
                    <a:p>
                      <a:pPr>
                        <a:buNone/>
                      </a:pPr>
                      <a:endParaRPr lang="zh-CN" altLang="en-US"/>
                    </a:p>
                  </a:txBody>
                  <a:tcPr/>
                </a:tc>
                <a:tc>
                  <a:txBody>
                    <a:bodyPr/>
                    <a:p>
                      <a:pPr>
                        <a:buNone/>
                      </a:pPr>
                      <a:r>
                        <a:rPr lang="zh-CN" altLang="en-US" sz="1800">
                          <a:sym typeface="+mn-ea"/>
                        </a:rPr>
                        <a:t>来自于</a:t>
                      </a:r>
                      <a:r>
                        <a:rPr lang="en-US" altLang="zh-CN" sz="1800">
                          <a:sym typeface="+mn-ea"/>
                        </a:rPr>
                        <a:t> faster-RCNN</a:t>
                      </a:r>
                      <a:r>
                        <a:rPr lang="zh-CN" altLang="en-US" sz="1800">
                          <a:sym typeface="+mn-ea"/>
                        </a:rPr>
                        <a:t>的预测</a:t>
                      </a:r>
                      <a:r>
                        <a:rPr lang="zh-CN" altLang="en-US" sz="1800">
                          <a:sym typeface="+mn-ea"/>
                        </a:rPr>
                        <a:t>结果</a:t>
                      </a:r>
                      <a:endParaRPr lang="zh-CN" altLang="en-US" sz="1800">
                        <a:sym typeface="+mn-ea"/>
                      </a:endParaRPr>
                    </a:p>
                  </a:txBody>
                  <a:tcPr/>
                </a:tc>
              </a:tr>
              <a:tr h="842010">
                <a:tc>
                  <a:txBody>
                    <a:bodyPr/>
                    <a:p>
                      <a:pPr>
                        <a:buNone/>
                      </a:pPr>
                      <a:r>
                        <a:rPr lang="zh-CN" altLang="en-US" sz="1800">
                          <a:sym typeface="+mn-ea"/>
                        </a:rPr>
                        <a:t>③对齐</a:t>
                      </a:r>
                      <a:endParaRPr lang="zh-CN" altLang="en-US"/>
                    </a:p>
                  </a:txBody>
                  <a:tcPr/>
                </a:tc>
                <a:tc>
                  <a:txBody>
                    <a:bodyPr/>
                    <a:p>
                      <a:pPr>
                        <a:buNone/>
                      </a:pPr>
                      <a:r>
                        <a:rPr lang="zh-CN" altLang="en-US" sz="1800">
                          <a:sym typeface="+mn-ea"/>
                        </a:rPr>
                        <a:t>比较</a:t>
                      </a:r>
                      <a:r>
                        <a:rPr lang="en-US" altLang="zh-CN" sz="1800">
                          <a:sym typeface="+mn-ea"/>
                        </a:rPr>
                        <a:t>bounding box </a:t>
                      </a:r>
                      <a:r>
                        <a:rPr lang="zh-CN" altLang="en-US" sz="1800">
                          <a:sym typeface="+mn-ea"/>
                        </a:rPr>
                        <a:t>位置、语义信息以及</a:t>
                      </a:r>
                      <a:r>
                        <a:rPr lang="en-US" altLang="zh-CN" sz="1800">
                          <a:sym typeface="+mn-ea"/>
                        </a:rPr>
                        <a:t>label</a:t>
                      </a:r>
                      <a:r>
                        <a:rPr lang="zh-CN" altLang="en-US" sz="1800">
                          <a:sym typeface="+mn-ea"/>
                        </a:rPr>
                        <a:t>在</a:t>
                      </a:r>
                      <a:r>
                        <a:rPr lang="en-US" altLang="zh-CN" sz="1800">
                          <a:sym typeface="+mn-ea"/>
                        </a:rPr>
                        <a:t>WordNet</a:t>
                      </a:r>
                      <a:r>
                        <a:rPr lang="zh-CN" altLang="en-US" sz="1800">
                          <a:sym typeface="+mn-ea"/>
                        </a:rPr>
                        <a:t>中相似度</a:t>
                      </a:r>
                      <a:endParaRPr lang="zh-CN" altLang="en-US"/>
                    </a:p>
                  </a:txBody>
                  <a:tcPr/>
                </a:tc>
                <a:tc>
                  <a:txBody>
                    <a:bodyPr/>
                    <a:p>
                      <a:pPr>
                        <a:buNone/>
                      </a:pPr>
                      <a:r>
                        <a:rPr lang="zh-CN" altLang="en-US" sz="1800">
                          <a:sym typeface="+mn-ea"/>
                        </a:rPr>
                        <a:t>只考虑</a:t>
                      </a:r>
                      <a:r>
                        <a:rPr lang="en-US" altLang="zh-CN" sz="1800">
                          <a:sym typeface="+mn-ea"/>
                        </a:rPr>
                        <a:t>label</a:t>
                      </a:r>
                      <a:r>
                        <a:rPr lang="zh-CN" altLang="en-US" sz="1800">
                          <a:sym typeface="+mn-ea"/>
                        </a:rPr>
                        <a:t>在</a:t>
                      </a:r>
                      <a:r>
                        <a:rPr lang="en-US" altLang="zh-CN" sz="1800">
                          <a:sym typeface="+mn-ea"/>
                        </a:rPr>
                        <a:t>WordNet</a:t>
                      </a:r>
                      <a:r>
                        <a:rPr lang="zh-CN" altLang="en-US" sz="1800">
                          <a:sym typeface="+mn-ea"/>
                        </a:rPr>
                        <a:t>中的相似度</a:t>
                      </a:r>
                      <a:endParaRPr lang="zh-CN" altLang="en-US"/>
                    </a:p>
                  </a:txBody>
                  <a:tcPr/>
                </a:tc>
              </a:tr>
              <a:tr h="842010">
                <a:tc>
                  <a:txBody>
                    <a:bodyPr/>
                    <a:p>
                      <a:pPr>
                        <a:buNone/>
                      </a:pPr>
                      <a:r>
                        <a:rPr lang="zh-CN" altLang="en-US" sz="1800">
                          <a:sym typeface="+mn-ea"/>
                        </a:rPr>
                        <a:t>④清理噪声</a:t>
                      </a:r>
                      <a:endParaRPr lang="zh-CN" altLang="en-US"/>
                    </a:p>
                  </a:txBody>
                  <a:tcPr/>
                </a:tc>
                <a:tc gridSpan="2">
                  <a:txBody>
                    <a:bodyPr/>
                    <a:p>
                      <a:pPr>
                        <a:buNone/>
                      </a:pPr>
                      <a:r>
                        <a:rPr lang="zh-CN" altLang="en-US" sz="1800">
                          <a:sym typeface="+mn-ea"/>
                        </a:rPr>
                        <a:t>清除含有两个孤立节点的</a:t>
                      </a:r>
                      <a:r>
                        <a:rPr lang="en-US" altLang="zh-CN" sz="1800">
                          <a:sym typeface="+mn-ea"/>
                        </a:rPr>
                        <a:t>SG</a:t>
                      </a:r>
                      <a:r>
                        <a:rPr lang="zh-CN" altLang="en-US" sz="1800">
                          <a:sym typeface="+mn-ea"/>
                        </a:rPr>
                        <a:t>。如果有一个孤立节点则用</a:t>
                      </a:r>
                      <a:r>
                        <a:rPr lang="en-US" altLang="zh-CN" sz="1800">
                          <a:sym typeface="+mn-ea"/>
                        </a:rPr>
                        <a:t>region feature</a:t>
                      </a:r>
                      <a:r>
                        <a:rPr lang="zh-CN" altLang="en-US" sz="1800">
                          <a:sym typeface="+mn-ea"/>
                        </a:rPr>
                        <a:t>代替</a:t>
                      </a:r>
                      <a:endParaRPr lang="zh-CN" altLang="en-US" sz="1800">
                        <a:sym typeface="+mn-ea"/>
                      </a:endParaRPr>
                    </a:p>
                  </a:txBody>
                  <a:tcPr/>
                </a:tc>
                <a:tc hMerge="1">
                  <a:tcPr/>
                </a:tc>
              </a:tr>
              <a:tr h="842010">
                <a:tc>
                  <a:txBody>
                    <a:bodyPr/>
                    <a:p>
                      <a:pPr>
                        <a:buNone/>
                      </a:pPr>
                      <a:r>
                        <a:rPr lang="zh-CN" altLang="en-US" sz="1800">
                          <a:sym typeface="+mn-ea"/>
                        </a:rPr>
                        <a:t>⑤清理</a:t>
                      </a:r>
                      <a:r>
                        <a:rPr lang="en-US" altLang="zh-CN" sz="1800">
                          <a:sym typeface="+mn-ea"/>
                        </a:rPr>
                        <a:t>label</a:t>
                      </a:r>
                      <a:r>
                        <a:rPr lang="zh-CN" altLang="en-US" sz="1800">
                          <a:sym typeface="+mn-ea"/>
                        </a:rPr>
                        <a:t>信息</a:t>
                      </a:r>
                      <a:endParaRPr lang="zh-CN" altLang="en-US"/>
                    </a:p>
                  </a:txBody>
                  <a:tcPr/>
                </a:tc>
                <a:tc gridSpan="2">
                  <a:txBody>
                    <a:bodyPr/>
                    <a:p>
                      <a:pPr>
                        <a:buNone/>
                      </a:pPr>
                      <a:r>
                        <a:rPr lang="zh-CN" altLang="en-US" sz="1800">
                          <a:sym typeface="+mn-ea"/>
                        </a:rPr>
                        <a:t>将</a:t>
                      </a:r>
                      <a:r>
                        <a:rPr lang="en-US" altLang="zh-CN" sz="1800">
                          <a:sym typeface="+mn-ea"/>
                        </a:rPr>
                        <a:t>SG</a:t>
                      </a:r>
                      <a:r>
                        <a:rPr lang="zh-CN" altLang="en-US" sz="1800">
                          <a:sym typeface="+mn-ea"/>
                        </a:rPr>
                        <a:t>中的</a:t>
                      </a:r>
                      <a:r>
                        <a:rPr lang="en-US" altLang="zh-CN" sz="1800">
                          <a:sym typeface="+mn-ea"/>
                        </a:rPr>
                        <a:t>label</a:t>
                      </a:r>
                      <a:r>
                        <a:rPr lang="zh-CN" altLang="en-US" sz="1800">
                          <a:sym typeface="+mn-ea"/>
                        </a:rPr>
                        <a:t>全部清除，只留下节点类型信息。</a:t>
                      </a:r>
                      <a:endParaRPr lang="zh-CN" altLang="en-US" sz="1800">
                        <a:sym typeface="+mn-ea"/>
                      </a:endParaRPr>
                    </a:p>
                    <a:p>
                      <a:pPr>
                        <a:buNone/>
                      </a:pPr>
                      <a:endParaRPr lang="zh-CN" altLang="en-US" sz="1800">
                        <a:sym typeface="+mn-ea"/>
                      </a:endParaRPr>
                    </a:p>
                  </a:txBody>
                  <a:tcPr/>
                </a:tc>
                <a:tc hMerge="1">
                  <a:tcPr/>
                </a:tc>
              </a:tr>
              <a:tr h="842010">
                <a:tc>
                  <a:txBody>
                    <a:bodyPr/>
                    <a:p>
                      <a:pPr>
                        <a:buNone/>
                      </a:pPr>
                      <a:r>
                        <a:rPr lang="zh-CN" altLang="en-US"/>
                        <a:t>⑥组成节点</a:t>
                      </a:r>
                      <a:r>
                        <a:rPr lang="zh-CN" altLang="en-US"/>
                        <a:t>集</a:t>
                      </a:r>
                      <a:endParaRPr lang="zh-CN" altLang="en-US"/>
                    </a:p>
                  </a:txBody>
                  <a:tcPr/>
                </a:tc>
                <a:tc gridSpan="2">
                  <a:txBody>
                    <a:bodyPr/>
                    <a:p>
                      <a:pPr>
                        <a:buNone/>
                      </a:pPr>
                      <a:r>
                        <a:rPr lang="zh-CN" altLang="en-US" sz="1800">
                          <a:sym typeface="+mn-ea"/>
                        </a:rPr>
                        <a:t>根据</a:t>
                      </a:r>
                      <a:r>
                        <a:rPr lang="en-US" altLang="zh-CN" sz="1800">
                          <a:sym typeface="+mn-ea"/>
                        </a:rPr>
                        <a:t>bounding box</a:t>
                      </a:r>
                      <a:r>
                        <a:rPr lang="zh-CN" altLang="en-US" sz="1800">
                          <a:sym typeface="+mn-ea"/>
                        </a:rPr>
                        <a:t>（</a:t>
                      </a:r>
                      <a:r>
                        <a:rPr lang="en-US" altLang="zh-CN" sz="1800">
                          <a:sym typeface="+mn-ea"/>
                        </a:rPr>
                        <a:t>obj</a:t>
                      </a:r>
                      <a:r>
                        <a:rPr lang="zh-CN" altLang="en-US" sz="1800">
                          <a:sym typeface="+mn-ea"/>
                        </a:rPr>
                        <a:t>、</a:t>
                      </a:r>
                      <a:r>
                        <a:rPr lang="en-US" altLang="zh-CN" sz="1800">
                          <a:sym typeface="+mn-ea"/>
                        </a:rPr>
                        <a:t>rela</a:t>
                      </a:r>
                      <a:r>
                        <a:rPr lang="zh-CN" altLang="en-US" sz="1800">
                          <a:sym typeface="+mn-ea"/>
                        </a:rPr>
                        <a:t>）提取区域</a:t>
                      </a:r>
                      <a:r>
                        <a:rPr lang="zh-CN" altLang="en-US" sz="1800">
                          <a:sym typeface="+mn-ea"/>
                        </a:rPr>
                        <a:t>视觉特征组成一个集合</a:t>
                      </a:r>
                      <a:endParaRPr lang="zh-CN" altLang="en-US" sz="1800"/>
                    </a:p>
                    <a:p>
                      <a:pPr>
                        <a:buNone/>
                      </a:pPr>
                      <a:endParaRPr lang="zh-CN" altLang="en-US" sz="1800">
                        <a:sym typeface="+mn-ea"/>
                      </a:endParaRPr>
                    </a:p>
                  </a:txBody>
                  <a:tcPr/>
                </a:tc>
                <a:tc hMerge="1">
                  <a:tcPr/>
                </a:tc>
              </a:tr>
            </a:tbl>
          </a:graphicData>
        </a:graphic>
      </p:graphicFrame>
      <p:sp>
        <p:nvSpPr>
          <p:cNvPr id="6" name="文本框 5"/>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9" name="文本框 8"/>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
        <p:nvSpPr>
          <p:cNvPr id="3" name="文本框 2"/>
          <p:cNvSpPr txBox="1"/>
          <p:nvPr/>
        </p:nvSpPr>
        <p:spPr>
          <a:xfrm>
            <a:off x="311150" y="431800"/>
            <a:ext cx="1956435" cy="368300"/>
          </a:xfrm>
          <a:prstGeom prst="rect">
            <a:avLst/>
          </a:prstGeom>
          <a:noFill/>
        </p:spPr>
        <p:txBody>
          <a:bodyPr wrap="none" rtlCol="0">
            <a:spAutoFit/>
          </a:bodyPr>
          <a:p>
            <a:r>
              <a:rPr lang="en-US" altLang="zh-CN"/>
              <a:t>1.</a:t>
            </a:r>
            <a:r>
              <a:rPr lang="zh-CN" altLang="en-US"/>
              <a:t>获取抽象场景图</a:t>
            </a:r>
            <a:endParaRPr lang="zh-CN" altLang="en-US"/>
          </a:p>
        </p:txBody>
      </p:sp>
      <p:pic>
        <p:nvPicPr>
          <p:cNvPr id="5" name="图片 4"/>
          <p:cNvPicPr>
            <a:picLocks noChangeAspect="1"/>
          </p:cNvPicPr>
          <p:nvPr/>
        </p:nvPicPr>
        <p:blipFill>
          <a:blip r:embed="rId2"/>
          <a:stretch>
            <a:fillRect/>
          </a:stretch>
        </p:blipFill>
        <p:spPr>
          <a:xfrm>
            <a:off x="8345488" y="6309360"/>
            <a:ext cx="2261235" cy="358775"/>
          </a:xfrm>
          <a:prstGeom prst="rect">
            <a:avLst/>
          </a:prstGeom>
        </p:spPr>
      </p:pic>
      <p:graphicFrame>
        <p:nvGraphicFramePr>
          <p:cNvPr id="11" name="对象 10">
            <a:hlinkClick r:id="" action="ppaction://ole?verb="/>
          </p:cNvPr>
          <p:cNvGraphicFramePr>
            <a:graphicFrameLocks noChangeAspect="1"/>
          </p:cNvGraphicFramePr>
          <p:nvPr/>
        </p:nvGraphicFramePr>
        <p:xfrm>
          <a:off x="3891280" y="6353969"/>
          <a:ext cx="2669540" cy="377825"/>
        </p:xfrm>
        <a:graphic>
          <a:graphicData uri="http://schemas.openxmlformats.org/presentationml/2006/ole">
            <mc:AlternateContent xmlns:mc="http://schemas.openxmlformats.org/markup-compatibility/2006">
              <mc:Choice xmlns:v="urn:schemas-microsoft-com:vml" Requires="v">
                <p:oleObj spid="_x0000_s2051" name="" r:id="rId3" imgW="1435100" imgH="203200" progId="Equation.KSEE3">
                  <p:embed/>
                </p:oleObj>
              </mc:Choice>
              <mc:Fallback>
                <p:oleObj name="" r:id="rId3" imgW="1435100" imgH="203200" progId="Equation.KSEE3">
                  <p:embed/>
                  <p:pic>
                    <p:nvPicPr>
                      <p:cNvPr id="0" name="图片 2050"/>
                      <p:cNvPicPr/>
                      <p:nvPr/>
                    </p:nvPicPr>
                    <p:blipFill>
                      <a:blip r:embed="rId4"/>
                      <a:stretch>
                        <a:fillRect/>
                      </a:stretch>
                    </p:blipFill>
                    <p:spPr>
                      <a:xfrm>
                        <a:off x="3891280" y="6353969"/>
                        <a:ext cx="2669540" cy="37782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524510"/>
            <a:ext cx="1270635" cy="368300"/>
          </a:xfrm>
          <a:prstGeom prst="rect">
            <a:avLst/>
          </a:prstGeom>
          <a:noFill/>
        </p:spPr>
        <p:txBody>
          <a:bodyPr wrap="none" rtlCol="0" anchor="t">
            <a:spAutoFit/>
          </a:bodyPr>
          <a:p>
            <a:pPr algn="l"/>
            <a:r>
              <a:rPr lang="en-US" altLang="zh-CN">
                <a:sym typeface="+mn-ea"/>
              </a:rPr>
              <a:t>2.</a:t>
            </a:r>
            <a:r>
              <a:rPr lang="zh-CN" altLang="en-US">
                <a:sym typeface="+mn-ea"/>
              </a:rPr>
              <a:t>特征编码</a:t>
            </a:r>
            <a:endParaRPr lang="zh-CN" altLang="en-US"/>
          </a:p>
        </p:txBody>
      </p:sp>
      <p:pic>
        <p:nvPicPr>
          <p:cNvPr id="3" name="图片 2"/>
          <p:cNvPicPr>
            <a:picLocks noChangeAspect="1"/>
          </p:cNvPicPr>
          <p:nvPr/>
        </p:nvPicPr>
        <p:blipFill>
          <a:blip r:embed="rId1"/>
          <a:stretch>
            <a:fillRect/>
          </a:stretch>
        </p:blipFill>
        <p:spPr>
          <a:xfrm>
            <a:off x="6185853" y="1864042"/>
            <a:ext cx="4181475" cy="962025"/>
          </a:xfrm>
          <a:prstGeom prst="rect">
            <a:avLst/>
          </a:prstGeom>
        </p:spPr>
      </p:pic>
      <p:graphicFrame>
        <p:nvGraphicFramePr>
          <p:cNvPr id="7" name="对象 6">
            <a:hlinkClick r:id="" action="ppaction://ole?verb="/>
          </p:cNvPr>
          <p:cNvGraphicFramePr>
            <a:graphicFrameLocks noChangeAspect="1"/>
          </p:cNvGraphicFramePr>
          <p:nvPr/>
        </p:nvGraphicFramePr>
        <p:xfrm>
          <a:off x="7126605" y="4231005"/>
          <a:ext cx="914400" cy="198755"/>
        </p:xfrm>
        <a:graphic>
          <a:graphicData uri="http://schemas.openxmlformats.org/presentationml/2006/ole">
            <mc:AlternateContent xmlns:mc="http://schemas.openxmlformats.org/markup-compatibility/2006">
              <mc:Choice xmlns:v="urn:schemas-microsoft-com:vml" Requires="v">
                <p:oleObj spid="_x0000_s1025" name="" r:id="rId2" imgW="914400" imgH="198755" progId="Equation.DSMT4">
                  <p:embed/>
                </p:oleObj>
              </mc:Choice>
              <mc:Fallback>
                <p:oleObj name="" r:id="rId2" imgW="914400" imgH="198755" progId="Equation.DSMT4">
                  <p:embed/>
                  <p:pic>
                    <p:nvPicPr>
                      <p:cNvPr id="0" name="图片 1024"/>
                      <p:cNvPicPr/>
                      <p:nvPr/>
                    </p:nvPicPr>
                    <p:blipFill>
                      <a:blip r:embed="rId3"/>
                      <a:stretch>
                        <a:fillRect/>
                      </a:stretch>
                    </p:blipFill>
                    <p:spPr>
                      <a:xfrm>
                        <a:off x="7126605" y="4231005"/>
                        <a:ext cx="914400" cy="19875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7126605" y="4231005"/>
          <a:ext cx="914400" cy="198755"/>
        </p:xfrm>
        <a:graphic>
          <a:graphicData uri="http://schemas.openxmlformats.org/presentationml/2006/ole">
            <mc:AlternateContent xmlns:mc="http://schemas.openxmlformats.org/markup-compatibility/2006">
              <mc:Choice xmlns:v="urn:schemas-microsoft-com:vml" Requires="v">
                <p:oleObj spid="_x0000_s1026" name="" r:id="rId4" imgW="914400" imgH="198755" progId="Equation.DSMT4">
                  <p:embed/>
                </p:oleObj>
              </mc:Choice>
              <mc:Fallback>
                <p:oleObj name="" r:id="rId4" imgW="914400" imgH="198755" progId="Equation.DSMT4">
                  <p:embed/>
                  <p:pic>
                    <p:nvPicPr>
                      <p:cNvPr id="0" name="图片 1025"/>
                      <p:cNvPicPr/>
                      <p:nvPr/>
                    </p:nvPicPr>
                    <p:blipFill>
                      <a:blip r:embed="rId3"/>
                      <a:stretch>
                        <a:fillRect/>
                      </a:stretch>
                    </p:blipFill>
                    <p:spPr>
                      <a:xfrm>
                        <a:off x="7126605" y="4231005"/>
                        <a:ext cx="914400" cy="198755"/>
                      </a:xfrm>
                      <a:prstGeom prst="rect">
                        <a:avLst/>
                      </a:prstGeom>
                    </p:spPr>
                  </p:pic>
                </p:oleObj>
              </mc:Fallback>
            </mc:AlternateContent>
          </a:graphicData>
        </a:graphic>
      </p:graphicFrame>
      <p:sp>
        <p:nvSpPr>
          <p:cNvPr id="13" name="文本框 12"/>
          <p:cNvSpPr txBox="1"/>
          <p:nvPr/>
        </p:nvSpPr>
        <p:spPr>
          <a:xfrm>
            <a:off x="411480" y="1508442"/>
            <a:ext cx="4387215" cy="1753235"/>
          </a:xfrm>
          <a:prstGeom prst="rect">
            <a:avLst/>
          </a:prstGeom>
          <a:noFill/>
        </p:spPr>
        <p:txBody>
          <a:bodyPr wrap="square" rtlCol="0" anchor="t">
            <a:spAutoFit/>
          </a:bodyPr>
          <a:p>
            <a:pPr algn="l" fontAlgn="auto">
              <a:lnSpc>
                <a:spcPct val="150000"/>
              </a:lnSpc>
            </a:pPr>
            <a:r>
              <a:rPr lang="zh-CN" altLang="en-US">
                <a:sym typeface="+mn-ea"/>
              </a:rPr>
              <a:t>①特征嵌入</a:t>
            </a:r>
            <a:endParaRPr lang="zh-CN" altLang="en-US">
              <a:sym typeface="+mn-ea"/>
            </a:endParaRPr>
          </a:p>
          <a:p>
            <a:pPr algn="l" fontAlgn="auto">
              <a:lnSpc>
                <a:spcPct val="150000"/>
              </a:lnSpc>
            </a:pPr>
            <a:r>
              <a:rPr lang="en-US" altLang="zh-CN">
                <a:sym typeface="+mn-ea"/>
              </a:rPr>
              <a:t>W</a:t>
            </a:r>
            <a:r>
              <a:rPr lang="zh-CN" altLang="en-US">
                <a:sym typeface="+mn-ea"/>
              </a:rPr>
              <a:t>是学习权重，</a:t>
            </a:r>
            <a:r>
              <a:rPr lang="en-US" altLang="zh-CN">
                <a:sym typeface="+mn-ea"/>
              </a:rPr>
              <a:t>v</a:t>
            </a:r>
            <a:r>
              <a:rPr lang="zh-CN" altLang="en-US">
                <a:sym typeface="+mn-ea"/>
              </a:rPr>
              <a:t>是节点特征，</a:t>
            </a:r>
            <a:r>
              <a:rPr lang="en-US" altLang="zh-CN">
                <a:sym typeface="+mn-ea"/>
              </a:rPr>
              <a:t>pos[i]</a:t>
            </a:r>
            <a:r>
              <a:rPr lang="zh-CN" altLang="en-US">
                <a:sym typeface="+mn-ea"/>
              </a:rPr>
              <a:t>是属性顺序。对于关系节点，他的特征是两个</a:t>
            </a:r>
            <a:r>
              <a:rPr lang="en-US" altLang="zh-CN">
                <a:sym typeface="+mn-ea"/>
              </a:rPr>
              <a:t>object</a:t>
            </a:r>
            <a:r>
              <a:rPr lang="zh-CN" altLang="en-US">
                <a:sym typeface="+mn-ea"/>
              </a:rPr>
              <a:t>的公选框特征。</a:t>
            </a:r>
            <a:endParaRPr lang="zh-CN" altLang="en-US">
              <a:sym typeface="+mn-ea"/>
            </a:endParaRPr>
          </a:p>
        </p:txBody>
      </p:sp>
      <mc:AlternateContent xmlns:mc="http://schemas.openxmlformats.org/markup-compatibility/2006">
        <mc:Choice xmlns:a14="http://schemas.microsoft.com/office/drawing/2010/main" Requires="a14">
          <p:sp>
            <p:nvSpPr>
              <p:cNvPr id="14" name="文本框 13"/>
              <p:cNvSpPr txBox="1"/>
              <p:nvPr/>
            </p:nvSpPr>
            <p:spPr>
              <a:xfrm>
                <a:off x="411480" y="3739515"/>
                <a:ext cx="4281805" cy="1891665"/>
              </a:xfrm>
              <a:prstGeom prst="rect">
                <a:avLst/>
              </a:prstGeom>
              <a:noFill/>
            </p:spPr>
            <p:txBody>
              <a:bodyPr wrap="square" rtlCol="0" anchor="t">
                <a:spAutoFit/>
              </a:bodyPr>
              <a:p>
                <a:pPr algn="l"/>
                <a:r>
                  <a:rPr lang="zh-CN" altLang="en-US">
                    <a:sym typeface="+mn-ea"/>
                  </a:rPr>
                  <a:t>②</a:t>
                </a:r>
                <a:r>
                  <a:rPr lang="zh-CN" altLang="en-US">
                    <a:sym typeface="+mn-ea"/>
                  </a:rPr>
                  <a:t>消息传递</a:t>
                </a:r>
                <a:endParaRPr lang="zh-CN" altLang="en-US">
                  <a:sym typeface="+mn-ea"/>
                </a:endParaRPr>
              </a:p>
              <a:p>
                <a:pPr algn="l" fontAlgn="auto">
                  <a:lnSpc>
                    <a:spcPct val="150000"/>
                  </a:lnSpc>
                </a:pPr>
                <a:r>
                  <a:rPr lang="zh-CN" altLang="en-US">
                    <a:sym typeface="+mn-ea"/>
                  </a:rPr>
                  <a:t>使用</a:t>
                </a:r>
                <a:r>
                  <a:rPr lang="zh-CN" altLang="en-US">
                    <a:sym typeface="+mn-ea"/>
                  </a:rPr>
                  <a:t>图卷积</a:t>
                </a:r>
                <a:r>
                  <a:rPr lang="zh-CN" altLang="en-US">
                    <a:sym typeface="+mn-ea"/>
                  </a:rPr>
                  <a:t>，最后一层</a:t>
                </a:r>
                <a:r>
                  <a:rPr lang="en-US" altLang="zh-CN">
                    <a:sym typeface="+mn-ea"/>
                  </a:rPr>
                  <a:t>MRGCN</a:t>
                </a:r>
                <a:r>
                  <a:rPr lang="zh-CN" altLang="en-US">
                    <a:sym typeface="+mn-ea"/>
                  </a:rPr>
                  <a:t>的输出作为</a:t>
                </a:r>
                <a:r>
                  <a:rPr lang="en-US" altLang="zh-CN">
                    <a:sym typeface="+mn-ea"/>
                  </a:rPr>
                  <a:t>final embedding X,</a:t>
                </a:r>
                <a:r>
                  <a:rPr lang="zh-CN" altLang="en-US">
                    <a:sym typeface="+mn-ea"/>
                  </a:rPr>
                  <a:t>将</a:t>
                </a:r>
                <a:r>
                  <a:rPr lang="en-US" altLang="zh-CN">
                    <a:sym typeface="+mn-ea"/>
                  </a:rPr>
                  <a:t>X</a:t>
                </a:r>
                <a:r>
                  <a:rPr lang="zh-CN" altLang="en-US">
                    <a:sym typeface="+mn-ea"/>
                  </a:rPr>
                  <a:t>与全局图像特征融合得到全局编码嵌入</a:t>
                </a:r>
                <a14:m>
                  <m:oMath xmlns:m="http://schemas.openxmlformats.org/officeDocument/2006/math">
                    <m:acc>
                      <m:accPr>
                        <m:chr m:val="̅"/>
                        <m:ctrlPr>
                          <a:rPr lang="en-US" altLang="zh-CN" i="1">
                            <a:latin typeface="Cambria Math" panose="02040503050406030204" charset="0"/>
                            <a:cs typeface="Cambria Math" panose="02040503050406030204" charset="0"/>
                            <a:sym typeface="+mn-ea"/>
                          </a:rPr>
                        </m:ctrlPr>
                      </m:accPr>
                      <m:e>
                        <m:r>
                          <a:rPr lang="en-US" altLang="zh-CN" i="1">
                            <a:latin typeface="Cambria Math" panose="02040503050406030204" charset="0"/>
                            <a:cs typeface="Cambria Math" panose="02040503050406030204" charset="0"/>
                            <a:sym typeface="+mn-ea"/>
                          </a:rPr>
                          <m:t>𝑔</m:t>
                        </m:r>
                      </m:e>
                    </m:acc>
                  </m:oMath>
                </a14:m>
                <a:endParaRPr lang="zh-CN" altLang="en-US">
                  <a:sym typeface="+mn-ea"/>
                </a:endParaRPr>
              </a:p>
              <a:p>
                <a:pPr algn="l"/>
                <a:endParaRPr lang="zh-CN" altLang="en-US">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411480" y="3739515"/>
                <a:ext cx="4281805" cy="1891665"/>
              </a:xfrm>
              <a:prstGeom prst="rect">
                <a:avLst/>
              </a:prstGeom>
              <a:blipFill rotWithShape="1">
                <a:blip r:embed="rId5"/>
                <a:stretch>
                  <a:fillRect/>
                </a:stretch>
              </a:blipFill>
            </p:spPr>
            <p:txBody>
              <a:bodyPr/>
              <a:lstStyle/>
              <a:p>
                <a:r>
                  <a:rPr lang="zh-CN" altLang="en-US">
                    <a:noFill/>
                  </a:rPr>
                  <a:t> </a:t>
                </a:r>
              </a:p>
            </p:txBody>
          </p:sp>
        </mc:Fallback>
      </mc:AlternateContent>
      <p:pic>
        <p:nvPicPr>
          <p:cNvPr id="15" name="图片 14"/>
          <p:cNvPicPr/>
          <p:nvPr/>
        </p:nvPicPr>
        <p:blipFill>
          <a:blip r:embed="rId6"/>
          <a:stretch>
            <a:fillRect/>
          </a:stretch>
        </p:blipFill>
        <p:spPr>
          <a:xfrm>
            <a:off x="6276023" y="4026694"/>
            <a:ext cx="4430395" cy="932815"/>
          </a:xfrm>
          <a:prstGeom prst="rect">
            <a:avLst/>
          </a:prstGeom>
          <a:noFill/>
          <a:ln w="9525">
            <a:noFill/>
          </a:ln>
        </p:spPr>
      </p:pic>
      <p:sp>
        <p:nvSpPr>
          <p:cNvPr id="6" name="文本框 5"/>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9" name="文本框 8"/>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pic>
        <p:nvPicPr>
          <p:cNvPr id="12" name="图片 11"/>
          <p:cNvPicPr>
            <a:picLocks noChangeAspect="1"/>
          </p:cNvPicPr>
          <p:nvPr/>
        </p:nvPicPr>
        <p:blipFill>
          <a:blip r:embed="rId7"/>
          <a:stretch>
            <a:fillRect/>
          </a:stretch>
        </p:blipFill>
        <p:spPr>
          <a:xfrm>
            <a:off x="7265988" y="819150"/>
            <a:ext cx="2261235" cy="3587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5915" y="459105"/>
            <a:ext cx="1042035" cy="368300"/>
          </a:xfrm>
          <a:prstGeom prst="rect">
            <a:avLst/>
          </a:prstGeom>
          <a:noFill/>
        </p:spPr>
        <p:txBody>
          <a:bodyPr wrap="none" rtlCol="0">
            <a:spAutoFit/>
          </a:bodyPr>
          <a:p>
            <a:r>
              <a:rPr lang="en-US" altLang="zh-CN"/>
              <a:t>3.</a:t>
            </a:r>
            <a:r>
              <a:rPr lang="zh-CN" altLang="en-US"/>
              <a:t>解码器</a:t>
            </a:r>
            <a:endParaRPr lang="zh-CN" altLang="en-US"/>
          </a:p>
        </p:txBody>
      </p:sp>
      <p:pic>
        <p:nvPicPr>
          <p:cNvPr id="4" name="图片 3" descr="say as you wish_结构图2"/>
          <p:cNvPicPr>
            <a:picLocks noChangeAspect="1"/>
          </p:cNvPicPr>
          <p:nvPr/>
        </p:nvPicPr>
        <p:blipFill>
          <a:blip r:embed="rId1"/>
          <a:stretch>
            <a:fillRect/>
          </a:stretch>
        </p:blipFill>
        <p:spPr>
          <a:xfrm>
            <a:off x="1626870" y="312420"/>
            <a:ext cx="10341610" cy="640651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6685280" y="5818505"/>
                <a:ext cx="667385" cy="306705"/>
              </a:xfrm>
              <a:prstGeom prst="rect">
                <a:avLst/>
              </a:prstGeom>
              <a:noFill/>
            </p:spPr>
            <p:txBody>
              <a:bodyPr wrap="none" rtlCol="0">
                <a:spAutoFit/>
              </a:bodyPr>
              <a:p>
                <a14:m>
                  <m:oMath xmlns:m="http://schemas.openxmlformats.org/officeDocument/2006/math">
                    <m:acc>
                      <m:accPr>
                        <m:chr m:val="̅"/>
                        <m:ctrlPr>
                          <a:rPr lang="en-US" altLang="zh-CN" sz="1400" i="1">
                            <a:latin typeface="Cambria Math" panose="02040503050406030204" charset="0"/>
                            <a:cs typeface="Cambria Math" panose="02040503050406030204" charset="0"/>
                          </a:rPr>
                        </m:ctrlPr>
                      </m:accPr>
                      <m:e>
                        <m:r>
                          <a:rPr lang="en-US" altLang="zh-CN" sz="1400" i="1">
                            <a:latin typeface="Cambria Math" panose="02040503050406030204" charset="0"/>
                            <a:cs typeface="Cambria Math" panose="02040503050406030204" charset="0"/>
                          </a:rPr>
                          <m:t>𝑔</m:t>
                        </m:r>
                      </m:e>
                    </m:acc>
                  </m:oMath>
                </a14:m>
                <a:r>
                  <a:rPr lang="en-US" altLang="zh-CN" sz="1400"/>
                  <a:t>,wt-1</a:t>
                </a:r>
                <a:endParaRPr lang="en-US" altLang="zh-CN" sz="1400"/>
              </a:p>
            </p:txBody>
          </p:sp>
        </mc:Choice>
        <mc:Fallback>
          <p:sp>
            <p:nvSpPr>
              <p:cNvPr id="5" name="文本框 4"/>
              <p:cNvSpPr txBox="1">
                <a:spLocks noRot="1" noChangeAspect="1" noMove="1" noResize="1" noEditPoints="1" noAdjustHandles="1" noChangeArrowheads="1" noChangeShapeType="1" noTextEdit="1"/>
              </p:cNvSpPr>
              <p:nvPr/>
            </p:nvSpPr>
            <p:spPr>
              <a:xfrm>
                <a:off x="6685280" y="5818505"/>
                <a:ext cx="667385" cy="306705"/>
              </a:xfrm>
              <a:prstGeom prst="rect">
                <a:avLst/>
              </a:prstGeom>
              <a:blipFill rotWithShape="1">
                <a:blip r:embed="rId2"/>
                <a:stretch>
                  <a:fillRect/>
                </a:stretch>
              </a:blipFill>
            </p:spPr>
            <p:txBody>
              <a:bodyPr/>
              <a:lstStyle/>
              <a:p>
                <a:r>
                  <a:rPr lang="zh-CN" altLang="en-US">
                    <a:noFill/>
                  </a:rPr>
                  <a:t> </a:t>
                </a:r>
              </a:p>
            </p:txBody>
          </p:sp>
        </mc:Fallback>
      </mc:AlternateContent>
      <p:graphicFrame>
        <p:nvGraphicFramePr>
          <p:cNvPr id="6" name="对象 5">
            <a:hlinkClick r:id="" action="ppaction://ole?verb="/>
          </p:cNvPr>
          <p:cNvGraphicFramePr>
            <a:graphicFrameLocks noChangeAspect="1"/>
          </p:cNvGraphicFramePr>
          <p:nvPr/>
        </p:nvGraphicFramePr>
        <p:xfrm>
          <a:off x="6038850" y="3721100"/>
          <a:ext cx="114300" cy="304800"/>
        </p:xfrm>
        <a:graphic>
          <a:graphicData uri="http://schemas.openxmlformats.org/presentationml/2006/ole">
            <mc:AlternateContent xmlns:mc="http://schemas.openxmlformats.org/markup-compatibility/2006">
              <mc:Choice xmlns:v="urn:schemas-microsoft-com:vml" Requires="v">
                <p:oleObj spid="_x0000_s3073" name="" r:id="rId3" imgW="114300" imgH="304800" progId="Equation.KSEE3">
                  <p:embed/>
                </p:oleObj>
              </mc:Choice>
              <mc:Fallback>
                <p:oleObj name="" r:id="rId3" imgW="114300" imgH="304800" progId="Equation.KSEE3">
                  <p:embed/>
                  <p:pic>
                    <p:nvPicPr>
                      <p:cNvPr id="0" name="图片 3072"/>
                      <p:cNvPicPr/>
                      <p:nvPr/>
                    </p:nvPicPr>
                    <p:blipFill>
                      <a:blip r:embed="rId4"/>
                      <a:stretch>
                        <a:fillRect/>
                      </a:stretch>
                    </p:blipFill>
                    <p:spPr>
                      <a:xfrm>
                        <a:off x="6038850" y="3721100"/>
                        <a:ext cx="114300" cy="304800"/>
                      </a:xfrm>
                      <a:prstGeom prst="rect">
                        <a:avLst/>
                      </a:prstGeom>
                    </p:spPr>
                  </p:pic>
                </p:oleObj>
              </mc:Fallback>
            </mc:AlternateContent>
          </a:graphicData>
        </a:graphic>
      </p:graphicFrame>
      <p:sp>
        <p:nvSpPr>
          <p:cNvPr id="3" name="文本框 2"/>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9" name="文本框 8"/>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35915" y="457835"/>
            <a:ext cx="2195195" cy="368300"/>
          </a:xfrm>
          <a:prstGeom prst="rect">
            <a:avLst/>
          </a:prstGeom>
          <a:noFill/>
        </p:spPr>
        <p:txBody>
          <a:bodyPr wrap="none" rtlCol="0">
            <a:spAutoFit/>
          </a:bodyPr>
          <a:p>
            <a:r>
              <a:rPr lang="en-US" altLang="zh-CN"/>
              <a:t>3.</a:t>
            </a:r>
            <a:r>
              <a:rPr lang="zh-CN" altLang="en-US"/>
              <a:t>解码器（</a:t>
            </a:r>
            <a:r>
              <a:rPr lang="en-US" altLang="zh-CN"/>
              <a:t>attention)</a:t>
            </a:r>
            <a:endParaRPr lang="en-US" altLang="zh-CN"/>
          </a:p>
        </p:txBody>
      </p:sp>
      <p:sp>
        <p:nvSpPr>
          <p:cNvPr id="4" name="文本框 3"/>
          <p:cNvSpPr txBox="1"/>
          <p:nvPr/>
        </p:nvSpPr>
        <p:spPr>
          <a:xfrm>
            <a:off x="567055" y="728345"/>
            <a:ext cx="4165600" cy="922020"/>
          </a:xfrm>
          <a:prstGeom prst="rect">
            <a:avLst/>
          </a:prstGeom>
          <a:noFill/>
        </p:spPr>
        <p:txBody>
          <a:bodyPr wrap="square" rtlCol="0">
            <a:spAutoFit/>
          </a:bodyPr>
          <a:p>
            <a:pPr fontAlgn="auto">
              <a:lnSpc>
                <a:spcPct val="150000"/>
              </a:lnSpc>
            </a:pPr>
            <a:r>
              <a:rPr lang="zh-CN" altLang="en-US"/>
              <a:t>①图内容注意力</a:t>
            </a:r>
            <a:endParaRPr lang="zh-CN" altLang="en-US"/>
          </a:p>
          <a:p>
            <a:pPr fontAlgn="auto">
              <a:lnSpc>
                <a:spcPct val="150000"/>
              </a:lnSpc>
            </a:pPr>
            <a:r>
              <a:rPr lang="en-US" altLang="zh-CN"/>
              <a:t>Xt,i</a:t>
            </a:r>
            <a:r>
              <a:rPr lang="zh-CN" altLang="en-US"/>
              <a:t>是</a:t>
            </a:r>
            <a:r>
              <a:rPr lang="en-US" altLang="zh-CN"/>
              <a:t>t</a:t>
            </a:r>
            <a:r>
              <a:rPr lang="zh-CN" altLang="en-US"/>
              <a:t>时</a:t>
            </a:r>
            <a:r>
              <a:rPr lang="en-US" altLang="zh-CN"/>
              <a:t>X</a:t>
            </a:r>
            <a:r>
              <a:rPr lang="zh-CN" altLang="en-US"/>
              <a:t>中的第</a:t>
            </a:r>
            <a:r>
              <a:rPr lang="en-US" altLang="zh-CN"/>
              <a:t>i</a:t>
            </a:r>
            <a:r>
              <a:rPr lang="zh-CN" altLang="en-US"/>
              <a:t>个元素。</a:t>
            </a:r>
            <a:endParaRPr lang="zh-CN" altLang="en-US"/>
          </a:p>
        </p:txBody>
      </p:sp>
      <p:pic>
        <p:nvPicPr>
          <p:cNvPr id="5" name="图片 4"/>
          <p:cNvPicPr>
            <a:picLocks noChangeAspect="1"/>
          </p:cNvPicPr>
          <p:nvPr/>
        </p:nvPicPr>
        <p:blipFill>
          <a:blip r:embed="rId1"/>
          <a:stretch>
            <a:fillRect/>
          </a:stretch>
        </p:blipFill>
        <p:spPr>
          <a:xfrm>
            <a:off x="4745990" y="1224280"/>
            <a:ext cx="3445510" cy="67437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67055" y="2161540"/>
                <a:ext cx="4165600" cy="1339850"/>
              </a:xfrm>
              <a:prstGeom prst="rect">
                <a:avLst/>
              </a:prstGeom>
              <a:noFill/>
            </p:spPr>
            <p:txBody>
              <a:bodyPr wrap="square" rtlCol="0">
                <a:spAutoFit/>
              </a:bodyPr>
              <a:p>
                <a:pPr algn="l" fontAlgn="auto">
                  <a:lnSpc>
                    <a:spcPct val="150000"/>
                  </a:lnSpc>
                </a:pPr>
                <a:r>
                  <a:rPr lang="zh-CN" altLang="en-US"/>
                  <a:t>②图流注意力</a:t>
                </a:r>
                <a:endParaRPr lang="zh-CN" altLang="en-US"/>
              </a:p>
              <a:p>
                <a:pPr algn="l" fontAlgn="auto">
                  <a:lnSpc>
                    <a:spcPct val="150000"/>
                  </a:lnSpc>
                </a:pPr>
                <a:r>
                  <a:rPr lang="zh-CN" altLang="en-US"/>
                  <a:t>用来控制输出节点的顺序</a:t>
                </a:r>
                <a:r>
                  <a:rPr lang="en-US" altLang="zh-CN"/>
                  <a:t> </a:t>
                </a:r>
                <a:r>
                  <a:rPr lang="zh-CN" altLang="en-US"/>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𝑀</m:t>
                        </m:r>
                      </m:e>
                      <m:sub>
                        <m:r>
                          <a:rPr lang="en-US" altLang="zh-CN" i="1">
                            <a:latin typeface="Cambria Math" panose="02040503050406030204" charset="0"/>
                            <a:cs typeface="Cambria Math" panose="02040503050406030204" charset="0"/>
                          </a:rPr>
                          <m:t>𝑓</m:t>
                        </m:r>
                      </m:sub>
                    </m:sSub>
                  </m:oMath>
                </a14:m>
                <a:r>
                  <a:rPr lang="en-US" altLang="zh-CN">
                    <a:sym typeface="+mn-ea"/>
                  </a:rPr>
                  <a:t> </a:t>
                </a:r>
                <a:r>
                  <a:rPr lang="zh-CN" altLang="en-US">
                    <a:sym typeface="+mn-ea"/>
                  </a:rPr>
                  <a:t>是邻接矩阵，</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Sub>
                  </m:oMath>
                </a14:m>
                <a:r>
                  <a:rPr lang="zh-CN" altLang="en-US">
                    <a:latin typeface="Cambria Math" panose="02040503050406030204" charset="0"/>
                    <a:cs typeface="Cambria Math" panose="02040503050406030204" charset="0"/>
                    <a:sym typeface="+mn-ea"/>
                  </a:rPr>
                  <a:t>是环境向量。</a:t>
                </a:r>
                <a:endParaRPr lang="en-US" altLang="zh-CN">
                  <a:latin typeface="Cambria Math" panose="02040503050406030204" charset="0"/>
                  <a:cs typeface="Cambria Math" panose="02040503050406030204" charset="0"/>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567055" y="2161540"/>
                <a:ext cx="4165600" cy="1339850"/>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4768215" y="3808413"/>
            <a:ext cx="3248025" cy="857250"/>
          </a:xfrm>
          <a:prstGeom prst="rect">
            <a:avLst/>
          </a:prstGeom>
        </p:spPr>
      </p:pic>
      <p:pic>
        <p:nvPicPr>
          <p:cNvPr id="8" name="图片 7"/>
          <p:cNvPicPr>
            <a:picLocks noChangeAspect="1"/>
          </p:cNvPicPr>
          <p:nvPr/>
        </p:nvPicPr>
        <p:blipFill>
          <a:blip r:embed="rId4"/>
          <a:stretch>
            <a:fillRect/>
          </a:stretch>
        </p:blipFill>
        <p:spPr>
          <a:xfrm>
            <a:off x="4768215" y="2383949"/>
            <a:ext cx="3422015" cy="1056005"/>
          </a:xfrm>
          <a:prstGeom prst="rect">
            <a:avLst/>
          </a:prstGeom>
        </p:spPr>
      </p:pic>
      <p:sp>
        <p:nvSpPr>
          <p:cNvPr id="10" name="文本框 9"/>
          <p:cNvSpPr txBox="1"/>
          <p:nvPr/>
        </p:nvSpPr>
        <p:spPr>
          <a:xfrm>
            <a:off x="567055" y="5363845"/>
            <a:ext cx="1836420" cy="368300"/>
          </a:xfrm>
          <a:prstGeom prst="rect">
            <a:avLst/>
          </a:prstGeom>
          <a:noFill/>
        </p:spPr>
        <p:txBody>
          <a:bodyPr wrap="square" rtlCol="0">
            <a:spAutoFit/>
          </a:bodyPr>
          <a:p>
            <a:pPr algn="ctr"/>
            <a:r>
              <a:rPr lang="zh-CN" altLang="en-US"/>
              <a:t>③注意力融合</a:t>
            </a:r>
            <a:r>
              <a:rPr lang="en-US" altLang="zh-CN"/>
              <a:t> </a:t>
            </a:r>
            <a:endParaRPr lang="en-US" altLang="zh-CN"/>
          </a:p>
        </p:txBody>
      </p:sp>
      <p:pic>
        <p:nvPicPr>
          <p:cNvPr id="11" name="图片 10"/>
          <p:cNvPicPr>
            <a:picLocks noChangeAspect="1"/>
          </p:cNvPicPr>
          <p:nvPr/>
        </p:nvPicPr>
        <p:blipFill>
          <a:blip r:embed="rId5"/>
          <a:stretch>
            <a:fillRect/>
          </a:stretch>
        </p:blipFill>
        <p:spPr>
          <a:xfrm>
            <a:off x="4768215" y="5338921"/>
            <a:ext cx="3181350" cy="619125"/>
          </a:xfrm>
          <a:prstGeom prst="rect">
            <a:avLst/>
          </a:prstGeom>
        </p:spPr>
      </p:pic>
      <p:pic>
        <p:nvPicPr>
          <p:cNvPr id="12" name="图片 11"/>
          <p:cNvPicPr>
            <a:picLocks noChangeAspect="1"/>
          </p:cNvPicPr>
          <p:nvPr/>
        </p:nvPicPr>
        <p:blipFill>
          <a:blip r:embed="rId6"/>
          <a:stretch>
            <a:fillRect/>
          </a:stretch>
        </p:blipFill>
        <p:spPr>
          <a:xfrm>
            <a:off x="5060950" y="5993765"/>
            <a:ext cx="2663825" cy="501015"/>
          </a:xfrm>
          <a:prstGeom prst="rect">
            <a:avLst/>
          </a:prstGeom>
        </p:spPr>
      </p:pic>
      <p:cxnSp>
        <p:nvCxnSpPr>
          <p:cNvPr id="13" name="直接连接符 12"/>
          <p:cNvCxnSpPr/>
          <p:nvPr/>
        </p:nvCxnSpPr>
        <p:spPr>
          <a:xfrm>
            <a:off x="12700" y="2127885"/>
            <a:ext cx="8226425" cy="4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20" y="5235575"/>
            <a:ext cx="8205470" cy="4445"/>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 14" descr="say as you wish_结构图2"/>
          <p:cNvPicPr>
            <a:picLocks noChangeAspect="1"/>
          </p:cNvPicPr>
          <p:nvPr/>
        </p:nvPicPr>
        <p:blipFill>
          <a:blip r:embed="rId7"/>
          <a:srcRect l="33226" r="30494"/>
          <a:stretch>
            <a:fillRect/>
          </a:stretch>
        </p:blipFill>
        <p:spPr>
          <a:xfrm>
            <a:off x="8386445" y="349250"/>
            <a:ext cx="3808095" cy="6502400"/>
          </a:xfrm>
          <a:prstGeom prst="rect">
            <a:avLst/>
          </a:prstGeom>
        </p:spPr>
      </p:pic>
      <mc:AlternateContent xmlns:mc="http://schemas.openxmlformats.org/markup-compatibility/2006">
        <mc:Choice xmlns:a14="http://schemas.microsoft.com/office/drawing/2010/main" Requires="a14">
          <p:sp>
            <p:nvSpPr>
              <p:cNvPr id="16" name="文本框 15"/>
              <p:cNvSpPr txBox="1"/>
              <p:nvPr/>
            </p:nvSpPr>
            <p:spPr>
              <a:xfrm>
                <a:off x="10051415" y="5588000"/>
                <a:ext cx="667385" cy="306705"/>
              </a:xfrm>
              <a:prstGeom prst="rect">
                <a:avLst/>
              </a:prstGeom>
              <a:noFill/>
            </p:spPr>
            <p:txBody>
              <a:bodyPr wrap="none" rtlCol="0">
                <a:spAutoFit/>
              </a:bodyPr>
              <a:p>
                <a14:m>
                  <m:oMath xmlns:m="http://schemas.openxmlformats.org/officeDocument/2006/math">
                    <m:acc>
                      <m:accPr>
                        <m:chr m:val="̅"/>
                        <m:ctrlPr>
                          <a:rPr lang="en-US" altLang="zh-CN" sz="1400" i="1">
                            <a:latin typeface="Cambria Math" panose="02040503050406030204" charset="0"/>
                            <a:cs typeface="Cambria Math" panose="02040503050406030204" charset="0"/>
                          </a:rPr>
                        </m:ctrlPr>
                      </m:accPr>
                      <m:e>
                        <m:r>
                          <a:rPr lang="en-US" altLang="zh-CN" sz="1400" i="1">
                            <a:latin typeface="Cambria Math" panose="02040503050406030204" charset="0"/>
                            <a:cs typeface="Cambria Math" panose="02040503050406030204" charset="0"/>
                          </a:rPr>
                          <m:t>𝑔</m:t>
                        </m:r>
                      </m:e>
                    </m:acc>
                  </m:oMath>
                </a14:m>
                <a:r>
                  <a:rPr lang="en-US" altLang="zh-CN" sz="1400"/>
                  <a:t>,wt-1</a:t>
                </a:r>
                <a:endParaRPr lang="en-US" altLang="zh-CN" sz="1400"/>
              </a:p>
            </p:txBody>
          </p:sp>
        </mc:Choice>
        <mc:Fallback>
          <p:sp>
            <p:nvSpPr>
              <p:cNvPr id="16" name="文本框 15"/>
              <p:cNvSpPr txBox="1">
                <a:spLocks noRot="1" noChangeAspect="1" noMove="1" noResize="1" noEditPoints="1" noAdjustHandles="1" noChangeArrowheads="1" noChangeShapeType="1" noTextEdit="1"/>
              </p:cNvSpPr>
              <p:nvPr/>
            </p:nvSpPr>
            <p:spPr>
              <a:xfrm>
                <a:off x="10051415" y="5588000"/>
                <a:ext cx="667385" cy="306705"/>
              </a:xfrm>
              <a:prstGeom prst="rect">
                <a:avLst/>
              </a:prstGeom>
              <a:blipFill rotWithShape="1">
                <a:blip r:embed="rId8"/>
                <a:stretch>
                  <a:fillRect/>
                </a:stretch>
              </a:blipFill>
            </p:spPr>
            <p:txBody>
              <a:bodyPr/>
              <a:lstStyle/>
              <a:p>
                <a:r>
                  <a:rPr lang="zh-CN" altLang="en-US">
                    <a:noFill/>
                  </a:rPr>
                  <a:t> </a:t>
                </a:r>
              </a:p>
            </p:txBody>
          </p:sp>
        </mc:Fallback>
      </mc:AlternateContent>
      <p:sp>
        <p:nvSpPr>
          <p:cNvPr id="17" name="圆角矩形 16"/>
          <p:cNvSpPr/>
          <p:nvPr/>
        </p:nvSpPr>
        <p:spPr>
          <a:xfrm>
            <a:off x="11064875" y="5593715"/>
            <a:ext cx="830580" cy="50292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t>final</a:t>
            </a:r>
            <a:endParaRPr lang="en-US" altLang="zh-CN" sz="1000"/>
          </a:p>
          <a:p>
            <a:pPr algn="ctr"/>
            <a:r>
              <a:rPr lang="en-US" altLang="zh-CN" sz="1000"/>
              <a:t>embedding</a:t>
            </a:r>
            <a:endParaRPr lang="en-US" altLang="zh-CN" sz="1000"/>
          </a:p>
        </p:txBody>
      </p:sp>
      <p:pic>
        <p:nvPicPr>
          <p:cNvPr id="19" name="图片 18"/>
          <p:cNvPicPr>
            <a:picLocks noChangeAspect="1"/>
          </p:cNvPicPr>
          <p:nvPr/>
        </p:nvPicPr>
        <p:blipFill>
          <a:blip r:embed="rId9"/>
          <a:stretch>
            <a:fillRect/>
          </a:stretch>
        </p:blipFill>
        <p:spPr>
          <a:xfrm>
            <a:off x="1153160" y="3565525"/>
            <a:ext cx="2773680" cy="1605280"/>
          </a:xfrm>
          <a:prstGeom prst="rect">
            <a:avLst/>
          </a:prstGeom>
        </p:spPr>
      </p:pic>
      <p:sp>
        <p:nvSpPr>
          <p:cNvPr id="2" name="文本框 1"/>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9" name="文本框 8"/>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say as you wish_结构图2"/>
          <p:cNvPicPr>
            <a:picLocks noChangeAspect="1"/>
          </p:cNvPicPr>
          <p:nvPr/>
        </p:nvPicPr>
        <p:blipFill>
          <a:blip r:embed="rId1"/>
          <a:srcRect l="68749" t="10147"/>
          <a:stretch>
            <a:fillRect/>
          </a:stretch>
        </p:blipFill>
        <p:spPr>
          <a:xfrm>
            <a:off x="8512810" y="563245"/>
            <a:ext cx="3456940" cy="6156960"/>
          </a:xfrm>
          <a:prstGeom prst="rect">
            <a:avLst/>
          </a:prstGeom>
        </p:spPr>
      </p:pic>
      <p:graphicFrame>
        <p:nvGraphicFramePr>
          <p:cNvPr id="6" name="对象 5">
            <a:hlinkClick r:id="" action="ppaction://ole?verb="/>
          </p:cNvPr>
          <p:cNvGraphicFramePr>
            <a:graphicFrameLocks noChangeAspect="1"/>
          </p:cNvGraphicFramePr>
          <p:nvPr/>
        </p:nvGraphicFramePr>
        <p:xfrm>
          <a:off x="5861050" y="3676650"/>
          <a:ext cx="114300" cy="304800"/>
        </p:xfrm>
        <a:graphic>
          <a:graphicData uri="http://schemas.openxmlformats.org/presentationml/2006/ole">
            <mc:AlternateContent xmlns:mc="http://schemas.openxmlformats.org/markup-compatibility/2006">
              <mc:Choice xmlns:v="urn:schemas-microsoft-com:vml" Requires="v">
                <p:oleObj spid="_x0000_s3073" name="" r:id="rId2" imgW="114300" imgH="304800" progId="Equation.KSEE3">
                  <p:embed/>
                </p:oleObj>
              </mc:Choice>
              <mc:Fallback>
                <p:oleObj name="" r:id="rId2" imgW="114300" imgH="304800" progId="Equation.KSEE3">
                  <p:embed/>
                  <p:pic>
                    <p:nvPicPr>
                      <p:cNvPr id="0" name="图片 3072"/>
                      <p:cNvPicPr/>
                      <p:nvPr/>
                    </p:nvPicPr>
                    <p:blipFill>
                      <a:blip r:embed="rId3"/>
                      <a:stretch>
                        <a:fillRect/>
                      </a:stretch>
                    </p:blipFill>
                    <p:spPr>
                      <a:xfrm>
                        <a:off x="5861050" y="3676650"/>
                        <a:ext cx="114300" cy="304800"/>
                      </a:xfrm>
                      <a:prstGeom prst="rect">
                        <a:avLst/>
                      </a:prstGeom>
                    </p:spPr>
                  </p:pic>
                </p:oleObj>
              </mc:Fallback>
            </mc:AlternateContent>
          </a:graphicData>
        </a:graphic>
      </p:graphicFrame>
      <p:sp>
        <p:nvSpPr>
          <p:cNvPr id="3" name="文本框 2"/>
          <p:cNvSpPr txBox="1"/>
          <p:nvPr/>
        </p:nvSpPr>
        <p:spPr>
          <a:xfrm>
            <a:off x="533400" y="1311275"/>
            <a:ext cx="1445895" cy="368300"/>
          </a:xfrm>
          <a:prstGeom prst="rect">
            <a:avLst/>
          </a:prstGeom>
          <a:noFill/>
        </p:spPr>
        <p:txBody>
          <a:bodyPr wrap="none" rtlCol="0">
            <a:spAutoFit/>
          </a:bodyPr>
          <a:p>
            <a:r>
              <a:rPr lang="zh-CN" altLang="en-US"/>
              <a:t>①视觉哨兵</a:t>
            </a:r>
            <a:r>
              <a:rPr lang="en-US" altLang="zh-CN"/>
              <a:t>u</a:t>
            </a:r>
            <a:endParaRPr lang="zh-CN" altLang="en-US"/>
          </a:p>
        </p:txBody>
      </p:sp>
      <p:pic>
        <p:nvPicPr>
          <p:cNvPr id="9" name="图片 8"/>
          <p:cNvPicPr>
            <a:picLocks noChangeAspect="1"/>
          </p:cNvPicPr>
          <p:nvPr/>
        </p:nvPicPr>
        <p:blipFill>
          <a:blip r:embed="rId4"/>
          <a:stretch>
            <a:fillRect/>
          </a:stretch>
        </p:blipFill>
        <p:spPr>
          <a:xfrm>
            <a:off x="4293235" y="1372235"/>
            <a:ext cx="4138295" cy="513080"/>
          </a:xfrm>
          <a:prstGeom prst="rect">
            <a:avLst/>
          </a:prstGeom>
        </p:spPr>
      </p:pic>
      <p:sp>
        <p:nvSpPr>
          <p:cNvPr id="10" name="文本框 9"/>
          <p:cNvSpPr txBox="1"/>
          <p:nvPr/>
        </p:nvSpPr>
        <p:spPr>
          <a:xfrm>
            <a:off x="533400" y="2337435"/>
            <a:ext cx="1439545" cy="368300"/>
          </a:xfrm>
          <a:prstGeom prst="rect">
            <a:avLst/>
          </a:prstGeom>
          <a:noFill/>
        </p:spPr>
        <p:txBody>
          <a:bodyPr wrap="none" rtlCol="0">
            <a:spAutoFit/>
          </a:bodyPr>
          <a:p>
            <a:r>
              <a:rPr lang="zh-CN" altLang="en-US"/>
              <a:t>②擦除操作</a:t>
            </a:r>
            <a:r>
              <a:rPr lang="en-US" altLang="zh-CN"/>
              <a:t>e</a:t>
            </a:r>
            <a:endParaRPr lang="en-US" altLang="zh-CN"/>
          </a:p>
        </p:txBody>
      </p:sp>
      <p:pic>
        <p:nvPicPr>
          <p:cNvPr id="11" name="图片 10"/>
          <p:cNvPicPr>
            <a:picLocks noChangeAspect="1"/>
          </p:cNvPicPr>
          <p:nvPr/>
        </p:nvPicPr>
        <p:blipFill>
          <a:blip r:embed="rId5"/>
          <a:stretch>
            <a:fillRect/>
          </a:stretch>
        </p:blipFill>
        <p:spPr>
          <a:xfrm>
            <a:off x="4439920" y="2438400"/>
            <a:ext cx="3844925" cy="700405"/>
          </a:xfrm>
          <a:prstGeom prst="rect">
            <a:avLst/>
          </a:prstGeom>
        </p:spPr>
      </p:pic>
      <p:sp>
        <p:nvSpPr>
          <p:cNvPr id="12" name="文本框 11"/>
          <p:cNvSpPr txBox="1"/>
          <p:nvPr/>
        </p:nvSpPr>
        <p:spPr>
          <a:xfrm>
            <a:off x="533400" y="3676650"/>
            <a:ext cx="1435100" cy="368300"/>
          </a:xfrm>
          <a:prstGeom prst="rect">
            <a:avLst/>
          </a:prstGeom>
          <a:noFill/>
        </p:spPr>
        <p:txBody>
          <a:bodyPr wrap="none" rtlCol="0">
            <a:spAutoFit/>
          </a:bodyPr>
          <a:p>
            <a:r>
              <a:rPr lang="zh-CN" altLang="en-US"/>
              <a:t>③添加操作</a:t>
            </a:r>
            <a:r>
              <a:rPr lang="en-US" altLang="zh-CN"/>
              <a:t>a</a:t>
            </a:r>
            <a:endParaRPr lang="en-US" altLang="zh-CN"/>
          </a:p>
        </p:txBody>
      </p:sp>
      <p:pic>
        <p:nvPicPr>
          <p:cNvPr id="13" name="图片 12"/>
          <p:cNvPicPr>
            <a:picLocks noChangeAspect="1"/>
          </p:cNvPicPr>
          <p:nvPr/>
        </p:nvPicPr>
        <p:blipFill>
          <a:blip r:embed="rId6"/>
          <a:stretch>
            <a:fillRect/>
          </a:stretch>
        </p:blipFill>
        <p:spPr>
          <a:xfrm>
            <a:off x="4607560" y="3699510"/>
            <a:ext cx="3509645" cy="880745"/>
          </a:xfrm>
          <a:prstGeom prst="rect">
            <a:avLst/>
          </a:prstGeom>
        </p:spPr>
      </p:pic>
      <p:sp>
        <p:nvSpPr>
          <p:cNvPr id="5" name="文本框 4"/>
          <p:cNvSpPr txBox="1"/>
          <p:nvPr/>
        </p:nvSpPr>
        <p:spPr>
          <a:xfrm>
            <a:off x="533400" y="4872355"/>
            <a:ext cx="4367530" cy="368300"/>
          </a:xfrm>
          <a:prstGeom prst="rect">
            <a:avLst/>
          </a:prstGeom>
          <a:noFill/>
        </p:spPr>
        <p:txBody>
          <a:bodyPr wrap="none" rtlCol="0" anchor="t">
            <a:spAutoFit/>
          </a:bodyPr>
          <a:p>
            <a:r>
              <a:rPr lang="zh-CN" altLang="en-US">
                <a:sym typeface="+mn-ea"/>
              </a:rPr>
              <a:t>这里函数</a:t>
            </a:r>
            <a:r>
              <a:rPr lang="en-US" altLang="zh-CN">
                <a:sym typeface="+mn-ea"/>
              </a:rPr>
              <a:t>f</a:t>
            </a:r>
            <a:r>
              <a:rPr lang="zh-CN" altLang="en-US">
                <a:sym typeface="+mn-ea"/>
              </a:rPr>
              <a:t>都是全连接层，带有独立参数。</a:t>
            </a:r>
            <a:endParaRPr lang="zh-CN" altLang="en-US"/>
          </a:p>
        </p:txBody>
      </p:sp>
      <p:sp>
        <p:nvSpPr>
          <p:cNvPr id="8" name="文本框 7"/>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14" name="文本框 13"/>
          <p:cNvSpPr txBox="1"/>
          <p:nvPr/>
        </p:nvSpPr>
        <p:spPr>
          <a:xfrm>
            <a:off x="0" y="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a:t>
            </a:r>
            <a:r>
              <a:rPr lang="en-US" altLang="zh-CN" sz="2400">
                <a:solidFill>
                  <a:schemeClr val="accent5">
                    <a:lumMod val="75000"/>
                  </a:schemeClr>
                </a:solidFill>
                <a:sym typeface="+mn-ea"/>
              </a:rPr>
              <a:t>ethod</a:t>
            </a:r>
            <a:endParaRPr lang="en-US" altLang="zh-CN" sz="2400">
              <a:solidFill>
                <a:schemeClr val="accent5">
                  <a:lumMod val="75000"/>
                </a:schemeClr>
              </a:solidFill>
              <a:sym typeface="+mn-ea"/>
            </a:endParaRPr>
          </a:p>
        </p:txBody>
      </p:sp>
      <p:sp>
        <p:nvSpPr>
          <p:cNvPr id="15" name="文本框 14"/>
          <p:cNvSpPr txBox="1"/>
          <p:nvPr/>
        </p:nvSpPr>
        <p:spPr>
          <a:xfrm>
            <a:off x="335915" y="457835"/>
            <a:ext cx="2482850" cy="368300"/>
          </a:xfrm>
          <a:prstGeom prst="rect">
            <a:avLst/>
          </a:prstGeom>
          <a:noFill/>
        </p:spPr>
        <p:txBody>
          <a:bodyPr wrap="none" rtlCol="0">
            <a:spAutoFit/>
          </a:bodyPr>
          <a:p>
            <a:r>
              <a:rPr lang="en-US" altLang="zh-CN"/>
              <a:t>3.</a:t>
            </a:r>
            <a:r>
              <a:rPr lang="zh-CN" altLang="en-US"/>
              <a:t>解码器（图更新机制</a:t>
            </a:r>
            <a:r>
              <a:rPr lang="en-US" altLang="zh-CN"/>
              <a:t>)</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55600" y="640715"/>
            <a:ext cx="7040880" cy="368300"/>
          </a:xfrm>
          <a:prstGeom prst="rect">
            <a:avLst/>
          </a:prstGeom>
          <a:noFill/>
        </p:spPr>
        <p:txBody>
          <a:bodyPr wrap="none" rtlCol="0">
            <a:spAutoFit/>
          </a:bodyPr>
          <a:p>
            <a:r>
              <a:rPr lang="zh-CN" altLang="en-US"/>
              <a:t>可控性（与非可控模型比较，作者设计了两个经典模型的可控</a:t>
            </a:r>
            <a:r>
              <a:rPr lang="zh-CN" altLang="en-US"/>
              <a:t>基线）</a:t>
            </a:r>
            <a:endParaRPr lang="zh-CN" altLang="en-US"/>
          </a:p>
        </p:txBody>
      </p:sp>
      <p:pic>
        <p:nvPicPr>
          <p:cNvPr id="4" name="图片 3"/>
          <p:cNvPicPr>
            <a:picLocks noChangeAspect="1"/>
          </p:cNvPicPr>
          <p:nvPr/>
        </p:nvPicPr>
        <p:blipFill>
          <a:blip r:embed="rId1"/>
          <a:stretch>
            <a:fillRect/>
          </a:stretch>
        </p:blipFill>
        <p:spPr>
          <a:xfrm>
            <a:off x="2120900" y="1047750"/>
            <a:ext cx="7950835" cy="1905000"/>
          </a:xfrm>
          <a:prstGeom prst="rect">
            <a:avLst/>
          </a:prstGeom>
        </p:spPr>
      </p:pic>
      <p:sp>
        <p:nvSpPr>
          <p:cNvPr id="5" name="文本框 4"/>
          <p:cNvSpPr txBox="1"/>
          <p:nvPr/>
        </p:nvSpPr>
        <p:spPr>
          <a:xfrm>
            <a:off x="355600" y="3153410"/>
            <a:ext cx="2468880" cy="368300"/>
          </a:xfrm>
          <a:prstGeom prst="rect">
            <a:avLst/>
          </a:prstGeom>
          <a:noFill/>
        </p:spPr>
        <p:txBody>
          <a:bodyPr wrap="none" rtlCol="0">
            <a:spAutoFit/>
          </a:bodyPr>
          <a:p>
            <a:r>
              <a:rPr lang="zh-CN" altLang="en-US"/>
              <a:t>各个组件对结果的</a:t>
            </a:r>
            <a:r>
              <a:rPr lang="zh-CN" altLang="en-US"/>
              <a:t>影响</a:t>
            </a:r>
            <a:endParaRPr lang="zh-CN" altLang="en-US"/>
          </a:p>
        </p:txBody>
      </p:sp>
      <p:pic>
        <p:nvPicPr>
          <p:cNvPr id="6" name="图片 5"/>
          <p:cNvPicPr>
            <a:picLocks noChangeAspect="1"/>
          </p:cNvPicPr>
          <p:nvPr/>
        </p:nvPicPr>
        <p:blipFill>
          <a:blip r:embed="rId2"/>
          <a:stretch>
            <a:fillRect/>
          </a:stretch>
        </p:blipFill>
        <p:spPr>
          <a:xfrm>
            <a:off x="1865630" y="3631565"/>
            <a:ext cx="8462010" cy="3027680"/>
          </a:xfrm>
          <a:prstGeom prst="rect">
            <a:avLst/>
          </a:prstGeom>
        </p:spPr>
      </p:pic>
      <p:sp>
        <p:nvSpPr>
          <p:cNvPr id="7" name="文本框 6"/>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10" name="文本框 9"/>
          <p:cNvSpPr txBox="1"/>
          <p:nvPr/>
        </p:nvSpPr>
        <p:spPr>
          <a:xfrm>
            <a:off x="0" y="0"/>
            <a:ext cx="2653030"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Ablative Studies</a:t>
            </a:r>
            <a:endParaRPr lang="en-US" altLang="zh-CN" sz="2400">
              <a:solidFill>
                <a:schemeClr val="accent5">
                  <a:lumMod val="75000"/>
                </a:schemeClr>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55600" y="612775"/>
            <a:ext cx="4907280" cy="368300"/>
          </a:xfrm>
          <a:prstGeom prst="rect">
            <a:avLst/>
          </a:prstGeom>
          <a:noFill/>
        </p:spPr>
        <p:txBody>
          <a:bodyPr wrap="none" rtlCol="0">
            <a:spAutoFit/>
          </a:bodyPr>
          <a:p>
            <a:r>
              <a:rPr lang="zh-CN" altLang="en-US"/>
              <a:t>多样性（比较不同的输入</a:t>
            </a:r>
            <a:r>
              <a:rPr lang="en-US" altLang="zh-CN"/>
              <a:t>ASG</a:t>
            </a:r>
            <a:r>
              <a:rPr lang="zh-CN" altLang="en-US"/>
              <a:t>产生的多样</a:t>
            </a:r>
            <a:r>
              <a:rPr lang="zh-CN" altLang="en-US"/>
              <a:t>结果）</a:t>
            </a:r>
            <a:endParaRPr lang="zh-CN" altLang="en-US"/>
          </a:p>
        </p:txBody>
      </p:sp>
      <p:pic>
        <p:nvPicPr>
          <p:cNvPr id="4" name="图片 3"/>
          <p:cNvPicPr>
            <a:picLocks noChangeAspect="1"/>
          </p:cNvPicPr>
          <p:nvPr/>
        </p:nvPicPr>
        <p:blipFill>
          <a:blip r:embed="rId1"/>
          <a:stretch>
            <a:fillRect/>
          </a:stretch>
        </p:blipFill>
        <p:spPr>
          <a:xfrm>
            <a:off x="2560955" y="981075"/>
            <a:ext cx="7781925" cy="3267075"/>
          </a:xfrm>
          <a:prstGeom prst="rect">
            <a:avLst/>
          </a:prstGeom>
        </p:spPr>
      </p:pic>
      <p:pic>
        <p:nvPicPr>
          <p:cNvPr id="6" name="图片 5"/>
          <p:cNvPicPr>
            <a:picLocks noChangeAspect="1"/>
          </p:cNvPicPr>
          <p:nvPr/>
        </p:nvPicPr>
        <p:blipFill>
          <a:blip r:embed="rId2"/>
          <a:stretch>
            <a:fillRect/>
          </a:stretch>
        </p:blipFill>
        <p:spPr>
          <a:xfrm>
            <a:off x="4518025" y="4184650"/>
            <a:ext cx="3867150" cy="2505075"/>
          </a:xfrm>
          <a:prstGeom prst="rect">
            <a:avLst/>
          </a:prstGeom>
        </p:spPr>
      </p:pic>
      <p:sp>
        <p:nvSpPr>
          <p:cNvPr id="7" name="文本框 6"/>
          <p:cNvSpPr txBox="1"/>
          <p:nvPr/>
        </p:nvSpPr>
        <p:spPr>
          <a:xfrm>
            <a:off x="355600" y="5088890"/>
            <a:ext cx="3154680" cy="368300"/>
          </a:xfrm>
          <a:prstGeom prst="rect">
            <a:avLst/>
          </a:prstGeom>
          <a:noFill/>
        </p:spPr>
        <p:txBody>
          <a:bodyPr wrap="none" rtlCol="0">
            <a:spAutoFit/>
          </a:bodyPr>
          <a:p>
            <a:r>
              <a:rPr lang="zh-CN" altLang="en-US"/>
              <a:t>在多样性维度与其他模型</a:t>
            </a:r>
            <a:r>
              <a:rPr lang="zh-CN" altLang="en-US"/>
              <a:t>比较</a:t>
            </a:r>
            <a:endParaRPr lang="zh-CN" altLang="en-US"/>
          </a:p>
        </p:txBody>
      </p:sp>
      <p:sp>
        <p:nvSpPr>
          <p:cNvPr id="5" name="文本框 4"/>
          <p:cNvSpPr txBox="1"/>
          <p:nvPr/>
        </p:nvSpPr>
        <p:spPr>
          <a:xfrm>
            <a:off x="4267200" y="635"/>
            <a:ext cx="7910830" cy="275590"/>
          </a:xfrm>
          <a:prstGeom prst="rect">
            <a:avLst/>
          </a:prstGeom>
          <a:noFill/>
        </p:spPr>
        <p:txBody>
          <a:bodyPr wrap="square" rtlCol="0">
            <a:spAutoFit/>
          </a:bodyPr>
          <a:p>
            <a:pPr algn="r"/>
            <a:r>
              <a:rPr lang="zh-CN" altLang="en-US" sz="1200"/>
              <a:t>Say As You Wish: Fine-grained Control of Image Caption Generation with</a:t>
            </a:r>
            <a:r>
              <a:rPr lang="en-US" altLang="zh-CN" sz="1200"/>
              <a:t> </a:t>
            </a:r>
            <a:r>
              <a:rPr lang="zh-CN" altLang="en-US" sz="1200"/>
              <a:t>Abstract Scene Graphs（</a:t>
            </a:r>
            <a:r>
              <a:rPr lang="en-US" altLang="zh-CN" sz="1200"/>
              <a:t>CVPR2020</a:t>
            </a:r>
            <a:r>
              <a:rPr lang="zh-CN" altLang="en-US" sz="1200"/>
              <a:t>）</a:t>
            </a:r>
            <a:endParaRPr lang="zh-CN" altLang="en-US" sz="1200"/>
          </a:p>
        </p:txBody>
      </p:sp>
      <p:sp>
        <p:nvSpPr>
          <p:cNvPr id="10" name="文本框 9"/>
          <p:cNvSpPr txBox="1"/>
          <p:nvPr/>
        </p:nvSpPr>
        <p:spPr>
          <a:xfrm>
            <a:off x="0" y="0"/>
            <a:ext cx="2017395"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Result</a:t>
            </a:r>
            <a:endParaRPr lang="en-US" altLang="zh-CN" sz="2400">
              <a:solidFill>
                <a:schemeClr val="accent5">
                  <a:lumMod val="75000"/>
                </a:schemeClr>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586990" y="1932940"/>
            <a:ext cx="6943725" cy="706755"/>
          </a:xfrm>
          <a:prstGeom prst="rect">
            <a:avLst/>
          </a:prstGeom>
          <a:noFill/>
        </p:spPr>
        <p:txBody>
          <a:bodyPr wrap="square" rtlCol="0">
            <a:spAutoFit/>
          </a:bodyPr>
          <a:p>
            <a:pPr algn="l"/>
            <a:r>
              <a:rPr lang="en-US" altLang="zh-CN" sz="2000"/>
              <a:t>1.</a:t>
            </a:r>
            <a:r>
              <a:rPr lang="en-US" altLang="zh-CN" sz="2000">
                <a:sym typeface="+mn-ea"/>
              </a:rPr>
              <a:t>Know More Say Less: Image Captioning Based on Scene Graphs</a:t>
            </a:r>
            <a:endParaRPr lang="en-US" altLang="zh-CN" sz="2000">
              <a:sym typeface="+mn-ea"/>
            </a:endParaRPr>
          </a:p>
          <a:p>
            <a:pPr algn="l"/>
            <a:r>
              <a:rPr lang="zh-CN" altLang="en-US" sz="2000">
                <a:sym typeface="+mn-ea"/>
              </a:rPr>
              <a:t>（IEEE Transactions on Multimedia</a:t>
            </a:r>
            <a:r>
              <a:rPr lang="en-US" altLang="zh-CN" sz="2000">
                <a:sym typeface="+mn-ea"/>
              </a:rPr>
              <a:t> 2019</a:t>
            </a:r>
            <a:r>
              <a:rPr lang="zh-CN" altLang="en-US" sz="2000">
                <a:sym typeface="+mn-ea"/>
              </a:rPr>
              <a:t>）</a:t>
            </a:r>
            <a:endParaRPr lang="zh-CN" altLang="en-US" sz="2000">
              <a:sym typeface="+mn-ea"/>
            </a:endParaRPr>
          </a:p>
        </p:txBody>
      </p:sp>
      <p:sp>
        <p:nvSpPr>
          <p:cNvPr id="3" name="文本框 2"/>
          <p:cNvSpPr txBox="1"/>
          <p:nvPr/>
        </p:nvSpPr>
        <p:spPr>
          <a:xfrm>
            <a:off x="2586990" y="3956050"/>
            <a:ext cx="6944360" cy="706755"/>
          </a:xfrm>
          <a:prstGeom prst="rect">
            <a:avLst/>
          </a:prstGeom>
          <a:noFill/>
        </p:spPr>
        <p:txBody>
          <a:bodyPr wrap="square" rtlCol="0">
            <a:spAutoFit/>
          </a:bodyPr>
          <a:p>
            <a:pPr algn="l"/>
            <a:r>
              <a:rPr lang="en-US" altLang="zh-CN" sz="2000"/>
              <a:t>3.Say As You Wish: Fine-grained Control of Image Caption Generation with Abstract Scene Graphs(CVPR2020)</a:t>
            </a:r>
            <a:endParaRPr lang="en-US" altLang="zh-CN" sz="2000"/>
          </a:p>
        </p:txBody>
      </p:sp>
      <p:sp>
        <p:nvSpPr>
          <p:cNvPr id="5" name="文本框 4"/>
          <p:cNvSpPr txBox="1"/>
          <p:nvPr/>
        </p:nvSpPr>
        <p:spPr>
          <a:xfrm>
            <a:off x="2586990" y="3082925"/>
            <a:ext cx="6943725" cy="398780"/>
          </a:xfrm>
          <a:prstGeom prst="rect">
            <a:avLst/>
          </a:prstGeom>
          <a:noFill/>
        </p:spPr>
        <p:txBody>
          <a:bodyPr wrap="square" rtlCol="0" anchor="t">
            <a:spAutoFit/>
          </a:bodyPr>
          <a:p>
            <a:r>
              <a:rPr lang="en-US" sz="2000"/>
              <a:t>2.</a:t>
            </a:r>
            <a:r>
              <a:rPr sz="2000"/>
              <a:t>Auto-Encoding Scene Graphs for Image Captioning</a:t>
            </a:r>
            <a:r>
              <a:rPr lang="zh-CN" sz="2000"/>
              <a:t>（</a:t>
            </a:r>
            <a:r>
              <a:rPr lang="en-US" altLang="zh-CN" sz="2000"/>
              <a:t>CVPR2019</a:t>
            </a:r>
            <a:r>
              <a:rPr lang="zh-CN" altLang="en-US" sz="2000"/>
              <a:t>）</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18965" y="0"/>
            <a:ext cx="7772400" cy="275590"/>
          </a:xfrm>
          <a:prstGeom prst="rect">
            <a:avLst/>
          </a:prstGeom>
          <a:noFill/>
        </p:spPr>
        <p:txBody>
          <a:bodyPr wrap="square" rtlCol="0">
            <a:spAutoFit/>
          </a:bodyPr>
          <a:p>
            <a:pPr algn="r"/>
            <a:r>
              <a:rPr lang="en-US" altLang="zh-CN" sz="1200"/>
              <a:t>Know More Say Less: Image Captioning Based on Scene Graphs</a:t>
            </a:r>
            <a:r>
              <a:rPr lang="zh-CN" altLang="en-US" sz="1200"/>
              <a:t>（IEEE Transactions on Multimedia</a:t>
            </a:r>
            <a:r>
              <a:rPr lang="en-US" altLang="zh-CN" sz="1200"/>
              <a:t> 2019</a:t>
            </a:r>
            <a:r>
              <a:rPr lang="zh-CN" altLang="en-US" sz="1200"/>
              <a:t>）</a:t>
            </a:r>
            <a:endParaRPr lang="zh-CN" altLang="en-US" sz="1200"/>
          </a:p>
        </p:txBody>
      </p:sp>
      <p:sp>
        <p:nvSpPr>
          <p:cNvPr id="3" name="文本框 2"/>
          <p:cNvSpPr txBox="1"/>
          <p:nvPr/>
        </p:nvSpPr>
        <p:spPr>
          <a:xfrm>
            <a:off x="458470" y="652145"/>
            <a:ext cx="11089005" cy="922020"/>
          </a:xfrm>
          <a:prstGeom prst="rect">
            <a:avLst/>
          </a:prstGeom>
          <a:noFill/>
        </p:spPr>
        <p:txBody>
          <a:bodyPr wrap="square" rtlCol="0">
            <a:spAutoFit/>
          </a:bodyPr>
          <a:p>
            <a:pPr algn="l" fontAlgn="auto">
              <a:lnSpc>
                <a:spcPct val="150000"/>
              </a:lnSpc>
            </a:pPr>
            <a:r>
              <a:rPr lang="en-US" altLang="zh-CN"/>
              <a:t>         </a:t>
            </a:r>
            <a:r>
              <a:rPr lang="zh-CN" altLang="en-US"/>
              <a:t>以往的图像标题生成方法都是单独处理图像中的实体，缺乏为图像标题提供重要线索的结构化信息。本文提出</a:t>
            </a:r>
            <a:r>
              <a:rPr lang="zh-CN" altLang="en-US"/>
              <a:t>一种利用场景图</a:t>
            </a:r>
            <a:r>
              <a:rPr lang="zh-CN" altLang="en-US"/>
              <a:t>三元组生成图像标签的</a:t>
            </a:r>
            <a:r>
              <a:rPr lang="zh-CN" altLang="en-US"/>
              <a:t>方法。</a:t>
            </a:r>
            <a:endParaRPr lang="zh-CN" altLang="en-US"/>
          </a:p>
        </p:txBody>
      </p:sp>
      <p:pic>
        <p:nvPicPr>
          <p:cNvPr id="4" name="图片 3"/>
          <p:cNvPicPr>
            <a:picLocks noChangeAspect="1"/>
          </p:cNvPicPr>
          <p:nvPr/>
        </p:nvPicPr>
        <p:blipFill>
          <a:blip r:embed="rId1"/>
          <a:srcRect l="4091" t="2795" r="2705" b="20501"/>
          <a:stretch>
            <a:fillRect/>
          </a:stretch>
        </p:blipFill>
        <p:spPr>
          <a:xfrm>
            <a:off x="7247890" y="1886585"/>
            <a:ext cx="4299585" cy="3760470"/>
          </a:xfrm>
          <a:prstGeom prst="rect">
            <a:avLst/>
          </a:prstGeom>
        </p:spPr>
      </p:pic>
      <p:pic>
        <p:nvPicPr>
          <p:cNvPr id="5" name="图片 4"/>
          <p:cNvPicPr>
            <a:picLocks noChangeAspect="1"/>
          </p:cNvPicPr>
          <p:nvPr/>
        </p:nvPicPr>
        <p:blipFill>
          <a:blip r:embed="rId2"/>
          <a:srcRect b="29058"/>
          <a:stretch>
            <a:fillRect/>
          </a:stretch>
        </p:blipFill>
        <p:spPr>
          <a:xfrm>
            <a:off x="425450" y="2124075"/>
            <a:ext cx="6822440" cy="3433445"/>
          </a:xfrm>
          <a:prstGeom prst="rect">
            <a:avLst/>
          </a:prstGeom>
        </p:spPr>
      </p:pic>
      <p:sp>
        <p:nvSpPr>
          <p:cNvPr id="6" name="文本框 5"/>
          <p:cNvSpPr txBox="1"/>
          <p:nvPr/>
        </p:nvSpPr>
        <p:spPr>
          <a:xfrm>
            <a:off x="458470" y="5842635"/>
            <a:ext cx="6689090" cy="368300"/>
          </a:xfrm>
          <a:prstGeom prst="rect">
            <a:avLst/>
          </a:prstGeom>
          <a:noFill/>
        </p:spPr>
        <p:txBody>
          <a:bodyPr wrap="square" rtlCol="0">
            <a:spAutoFit/>
          </a:bodyPr>
          <a:p>
            <a:pPr lvl="0" algn="l">
              <a:lnSpc>
                <a:spcPct val="150000"/>
              </a:lnSpc>
              <a:buClrTx/>
              <a:buSzTx/>
              <a:buFontTx/>
            </a:pPr>
            <a:r>
              <a:rPr lang="zh-CN" altLang="en-US">
                <a:sym typeface="+mn-ea"/>
              </a:rPr>
              <a:t>在图像中高频出现的关系在</a:t>
            </a:r>
            <a:r>
              <a:rPr lang="zh-CN" altLang="en-US">
                <a:sym typeface="+mn-ea"/>
              </a:rPr>
              <a:t>caption</a:t>
            </a:r>
            <a:r>
              <a:rPr lang="zh-CN" altLang="en-US">
                <a:sym typeface="+mn-ea"/>
              </a:rPr>
              <a:t>标注中也高频</a:t>
            </a:r>
            <a:r>
              <a:rPr lang="zh-CN" altLang="en-US">
                <a:sym typeface="+mn-ea"/>
              </a:rPr>
              <a:t>出现</a:t>
            </a:r>
            <a:endParaRPr lang="zh-CN" altLang="en-US">
              <a:sym typeface="+mn-ea"/>
            </a:endParaRPr>
          </a:p>
        </p:txBody>
      </p:sp>
      <p:sp>
        <p:nvSpPr>
          <p:cNvPr id="7" name="文本框 6"/>
          <p:cNvSpPr txBox="1"/>
          <p:nvPr/>
        </p:nvSpPr>
        <p:spPr>
          <a:xfrm>
            <a:off x="7247890" y="5647055"/>
            <a:ext cx="4373245" cy="922020"/>
          </a:xfrm>
          <a:prstGeom prst="rect">
            <a:avLst/>
          </a:prstGeom>
          <a:noFill/>
        </p:spPr>
        <p:txBody>
          <a:bodyPr wrap="square" rtlCol="0">
            <a:spAutoFit/>
          </a:bodyPr>
          <a:p>
            <a:pPr fontAlgn="auto">
              <a:lnSpc>
                <a:spcPct val="150000"/>
              </a:lnSpc>
            </a:pPr>
            <a:r>
              <a:rPr lang="zh-CN" altLang="en-US"/>
              <a:t>目标相同、关系</a:t>
            </a:r>
            <a:r>
              <a:rPr lang="zh-CN" altLang="en-US"/>
              <a:t>不同得到的语义信息可能</a:t>
            </a:r>
            <a:r>
              <a:rPr lang="zh-CN" altLang="en-US"/>
              <a:t>不一样</a:t>
            </a:r>
            <a:endParaRPr lang="zh-CN" altLang="en-US"/>
          </a:p>
        </p:txBody>
      </p:sp>
      <p:sp>
        <p:nvSpPr>
          <p:cNvPr id="9" name="文本框 8"/>
          <p:cNvSpPr txBox="1"/>
          <p:nvPr/>
        </p:nvSpPr>
        <p:spPr>
          <a:xfrm>
            <a:off x="0" y="-1270"/>
            <a:ext cx="1544320" cy="460375"/>
          </a:xfrm>
          <a:prstGeom prst="rect">
            <a:avLst/>
          </a:prstGeom>
          <a:noFill/>
        </p:spPr>
        <p:txBody>
          <a:bodyPr wrap="none" rtlCol="0">
            <a:spAutoFit/>
          </a:bodyPr>
          <a:p>
            <a:pPr algn="l"/>
            <a:r>
              <a:rPr lang="en-US" altLang="zh-CN" sz="2400">
                <a:solidFill>
                  <a:schemeClr val="accent5">
                    <a:lumMod val="75000"/>
                  </a:schemeClr>
                </a:solidFill>
                <a:sym typeface="+mn-ea"/>
              </a:rPr>
              <a:t>Motivation</a:t>
            </a:r>
            <a:endParaRPr lang="en-US" altLang="zh-CN" sz="2400">
              <a:solidFill>
                <a:schemeClr val="accent5">
                  <a:lumMod val="75000"/>
                </a:schemeClr>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18235" y="528955"/>
            <a:ext cx="9353550" cy="4467225"/>
          </a:xfrm>
          <a:prstGeom prst="rect">
            <a:avLst/>
          </a:prstGeom>
        </p:spPr>
      </p:pic>
      <p:sp>
        <p:nvSpPr>
          <p:cNvPr id="5" name="文本框 4"/>
          <p:cNvSpPr txBox="1"/>
          <p:nvPr/>
        </p:nvSpPr>
        <p:spPr>
          <a:xfrm>
            <a:off x="1172210" y="4861560"/>
            <a:ext cx="10411460" cy="1753235"/>
          </a:xfrm>
          <a:prstGeom prst="rect">
            <a:avLst/>
          </a:prstGeom>
          <a:noFill/>
        </p:spPr>
        <p:txBody>
          <a:bodyPr wrap="square" rtlCol="0">
            <a:spAutoFit/>
          </a:bodyPr>
          <a:p>
            <a:pPr lvl="0" algn="l" fontAlgn="auto">
              <a:lnSpc>
                <a:spcPct val="150000"/>
              </a:lnSpc>
              <a:buClrTx/>
              <a:buSzTx/>
              <a:buFontTx/>
            </a:pPr>
            <a:r>
              <a:rPr lang="zh-CN" altLang="en-US">
                <a:sym typeface="+mn-ea"/>
              </a:rPr>
              <a:t>目标节点</a:t>
            </a:r>
            <a:r>
              <a:rPr lang="zh-CN" altLang="en-US">
                <a:sym typeface="+mn-ea"/>
              </a:rPr>
              <a:t>特征：由目标检测得到的区域的</a:t>
            </a:r>
            <a:r>
              <a:rPr lang="zh-CN" altLang="en-US">
                <a:sym typeface="+mn-ea"/>
              </a:rPr>
              <a:t>特征。</a:t>
            </a:r>
            <a:endParaRPr lang="zh-CN" altLang="en-US">
              <a:sym typeface="+mn-ea"/>
            </a:endParaRPr>
          </a:p>
          <a:p>
            <a:pPr lvl="0" algn="l" fontAlgn="auto">
              <a:lnSpc>
                <a:spcPct val="150000"/>
              </a:lnSpc>
              <a:buClrTx/>
              <a:buSzTx/>
              <a:buFontTx/>
            </a:pPr>
            <a:r>
              <a:rPr lang="zh-CN" altLang="en-US">
                <a:sym typeface="+mn-ea"/>
              </a:rPr>
              <a:t>关系三元组特征：使用《Scene graph generation by iterative message passing》（CVPR2017）中提出的方法生成场景图，将它分割成一系列关系三元组。再使用word2vec将</a:t>
            </a:r>
            <a:r>
              <a:rPr lang="zh-CN" altLang="en-US">
                <a:sym typeface="+mn-ea"/>
              </a:rPr>
              <a:t>关系三元组中的每个词用</a:t>
            </a:r>
            <a:r>
              <a:rPr lang="zh-CN" altLang="en-US">
                <a:sym typeface="+mn-ea"/>
              </a:rPr>
              <a:t>300</a:t>
            </a:r>
            <a:r>
              <a:rPr lang="zh-CN" altLang="en-US">
                <a:sym typeface="+mn-ea"/>
              </a:rPr>
              <a:t>维的向量表示，将它们平均池化成一个</a:t>
            </a:r>
            <a:r>
              <a:rPr lang="zh-CN" altLang="en-US">
                <a:sym typeface="+mn-ea"/>
              </a:rPr>
              <a:t>向量。</a:t>
            </a:r>
            <a:endParaRPr lang="zh-CN" altLang="en-US">
              <a:sym typeface="+mn-ea"/>
            </a:endParaRPr>
          </a:p>
        </p:txBody>
      </p:sp>
      <p:sp>
        <p:nvSpPr>
          <p:cNvPr id="6" name="文本框 5"/>
          <p:cNvSpPr txBox="1"/>
          <p:nvPr/>
        </p:nvSpPr>
        <p:spPr>
          <a:xfrm>
            <a:off x="3840480" y="0"/>
            <a:ext cx="8350885" cy="275590"/>
          </a:xfrm>
          <a:prstGeom prst="rect">
            <a:avLst/>
          </a:prstGeom>
          <a:noFill/>
        </p:spPr>
        <p:txBody>
          <a:bodyPr wrap="square" rtlCol="0">
            <a:spAutoFit/>
          </a:bodyPr>
          <a:p>
            <a:pPr algn="r"/>
            <a:r>
              <a:rPr lang="en-US" altLang="zh-CN" sz="1200"/>
              <a:t>Know More Say Less: Image Captioning Based on Scene Graphs</a:t>
            </a:r>
            <a:r>
              <a:rPr lang="zh-CN" altLang="en-US" sz="1200"/>
              <a:t>（IEEE Transactions on Multimedia</a:t>
            </a:r>
            <a:r>
              <a:rPr lang="en-US" altLang="zh-CN" sz="1200"/>
              <a:t> 2019</a:t>
            </a:r>
            <a:r>
              <a:rPr lang="zh-CN" altLang="en-US" sz="1200"/>
              <a:t>）</a:t>
            </a:r>
            <a:endParaRPr lang="zh-CN" altLang="en-US" sz="1200"/>
          </a:p>
        </p:txBody>
      </p:sp>
      <p:sp>
        <p:nvSpPr>
          <p:cNvPr id="9" name="文本框 8"/>
          <p:cNvSpPr txBox="1"/>
          <p:nvPr/>
        </p:nvSpPr>
        <p:spPr>
          <a:xfrm>
            <a:off x="-8890" y="15240"/>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Method</a:t>
            </a:r>
            <a:endParaRPr lang="en-US" altLang="zh-CN" sz="2400">
              <a:solidFill>
                <a:schemeClr val="accent5">
                  <a:lumMod val="75000"/>
                </a:schemeClr>
              </a:solidFill>
              <a:sym typeface="+mn-ea"/>
            </a:endParaRPr>
          </a:p>
        </p:txBody>
      </p:sp>
      <p:sp>
        <p:nvSpPr>
          <p:cNvPr id="7" name="文本框 6"/>
          <p:cNvSpPr txBox="1"/>
          <p:nvPr/>
        </p:nvSpPr>
        <p:spPr>
          <a:xfrm>
            <a:off x="153670" y="4996180"/>
            <a:ext cx="868680" cy="368300"/>
          </a:xfrm>
          <a:prstGeom prst="rect">
            <a:avLst/>
          </a:prstGeom>
          <a:noFill/>
        </p:spPr>
        <p:txBody>
          <a:bodyPr wrap="none" rtlCol="0">
            <a:spAutoFit/>
          </a:bodyPr>
          <a:p>
            <a:r>
              <a:rPr lang="zh-CN" altLang="en-US">
                <a:solidFill>
                  <a:schemeClr val="accent5">
                    <a:lumMod val="75000"/>
                  </a:schemeClr>
                </a:solidFill>
              </a:rPr>
              <a:t>编码器</a:t>
            </a:r>
            <a:endParaRPr lang="zh-CN" altLang="en-US">
              <a:solidFill>
                <a:schemeClr val="accent5">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0210" y="1347470"/>
            <a:ext cx="3590290" cy="1863725"/>
          </a:xfrm>
          <a:prstGeom prst="rect">
            <a:avLst/>
          </a:prstGeom>
        </p:spPr>
      </p:pic>
      <p:cxnSp>
        <p:nvCxnSpPr>
          <p:cNvPr id="5" name="直接连接符 4"/>
          <p:cNvCxnSpPr/>
          <p:nvPr/>
        </p:nvCxnSpPr>
        <p:spPr>
          <a:xfrm>
            <a:off x="3809365" y="488315"/>
            <a:ext cx="0" cy="280924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86535" y="579755"/>
            <a:ext cx="1572260" cy="368300"/>
          </a:xfrm>
          <a:prstGeom prst="rect">
            <a:avLst/>
          </a:prstGeom>
          <a:noFill/>
        </p:spPr>
        <p:txBody>
          <a:bodyPr wrap="none" rtlCol="0">
            <a:spAutoFit/>
          </a:bodyPr>
          <a:p>
            <a:r>
              <a:rPr lang="en-US" altLang="zh-CN"/>
              <a:t>Att-V</a:t>
            </a:r>
            <a:r>
              <a:rPr lang="zh-CN" altLang="en-US"/>
              <a:t>（</a:t>
            </a:r>
            <a:r>
              <a:rPr lang="zh-CN" altLang="en-US"/>
              <a:t>目标）</a:t>
            </a:r>
            <a:endParaRPr lang="zh-CN" altLang="en-US"/>
          </a:p>
        </p:txBody>
      </p:sp>
      <p:sp>
        <p:nvSpPr>
          <p:cNvPr id="7" name="文本框 6"/>
          <p:cNvSpPr txBox="1"/>
          <p:nvPr/>
        </p:nvSpPr>
        <p:spPr>
          <a:xfrm>
            <a:off x="4907280" y="579755"/>
            <a:ext cx="1547495" cy="368300"/>
          </a:xfrm>
          <a:prstGeom prst="rect">
            <a:avLst/>
          </a:prstGeom>
          <a:noFill/>
        </p:spPr>
        <p:txBody>
          <a:bodyPr wrap="none" rtlCol="0">
            <a:spAutoFit/>
          </a:bodyPr>
          <a:p>
            <a:r>
              <a:rPr lang="en-US" altLang="zh-CN"/>
              <a:t>Att-S</a:t>
            </a:r>
            <a:r>
              <a:rPr lang="zh-CN" altLang="en-US"/>
              <a:t>（</a:t>
            </a:r>
            <a:r>
              <a:rPr lang="zh-CN" altLang="en-US"/>
              <a:t>关系）</a:t>
            </a:r>
            <a:endParaRPr lang="zh-CN" altLang="en-US"/>
          </a:p>
        </p:txBody>
      </p:sp>
      <p:pic>
        <p:nvPicPr>
          <p:cNvPr id="8" name="图片 7"/>
          <p:cNvPicPr>
            <a:picLocks noChangeAspect="1"/>
          </p:cNvPicPr>
          <p:nvPr/>
        </p:nvPicPr>
        <p:blipFill>
          <a:blip r:embed="rId2"/>
          <a:stretch>
            <a:fillRect/>
          </a:stretch>
        </p:blipFill>
        <p:spPr>
          <a:xfrm>
            <a:off x="4262755" y="1347470"/>
            <a:ext cx="3477895" cy="1722120"/>
          </a:xfrm>
          <a:prstGeom prst="rect">
            <a:avLst/>
          </a:prstGeom>
        </p:spPr>
      </p:pic>
      <p:cxnSp>
        <p:nvCxnSpPr>
          <p:cNvPr id="9" name="直接连接符 8"/>
          <p:cNvCxnSpPr/>
          <p:nvPr/>
        </p:nvCxnSpPr>
        <p:spPr>
          <a:xfrm>
            <a:off x="7893685" y="488315"/>
            <a:ext cx="0" cy="27927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366885" y="579755"/>
            <a:ext cx="1638300" cy="368300"/>
          </a:xfrm>
          <a:prstGeom prst="rect">
            <a:avLst/>
          </a:prstGeom>
          <a:noFill/>
        </p:spPr>
        <p:txBody>
          <a:bodyPr wrap="none" rtlCol="0">
            <a:spAutoFit/>
          </a:bodyPr>
          <a:p>
            <a:r>
              <a:rPr lang="en-US" altLang="zh-CN"/>
              <a:t>Att-M</a:t>
            </a:r>
            <a:r>
              <a:rPr lang="zh-CN" altLang="en-US"/>
              <a:t>（</a:t>
            </a:r>
            <a:r>
              <a:rPr lang="zh-CN" altLang="en-US"/>
              <a:t>混合）</a:t>
            </a:r>
            <a:endParaRPr lang="zh-CN" altLang="en-US"/>
          </a:p>
        </p:txBody>
      </p:sp>
      <p:pic>
        <p:nvPicPr>
          <p:cNvPr id="11" name="图片 10"/>
          <p:cNvPicPr>
            <a:picLocks noChangeAspect="1"/>
          </p:cNvPicPr>
          <p:nvPr/>
        </p:nvPicPr>
        <p:blipFill>
          <a:blip r:embed="rId3"/>
          <a:stretch>
            <a:fillRect/>
          </a:stretch>
        </p:blipFill>
        <p:spPr>
          <a:xfrm>
            <a:off x="8208010" y="1347470"/>
            <a:ext cx="3461385" cy="1880235"/>
          </a:xfrm>
          <a:prstGeom prst="rect">
            <a:avLst/>
          </a:prstGeom>
        </p:spPr>
      </p:pic>
      <p:pic>
        <p:nvPicPr>
          <p:cNvPr id="12" name="图片 11"/>
          <p:cNvPicPr>
            <a:picLocks noChangeAspect="1"/>
          </p:cNvPicPr>
          <p:nvPr/>
        </p:nvPicPr>
        <p:blipFill>
          <a:blip r:embed="rId4"/>
          <a:stretch>
            <a:fillRect/>
          </a:stretch>
        </p:blipFill>
        <p:spPr>
          <a:xfrm>
            <a:off x="7953375" y="3163570"/>
            <a:ext cx="3792855" cy="3306445"/>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632460" y="3936365"/>
                <a:ext cx="7108825" cy="1731645"/>
              </a:xfrm>
              <a:prstGeom prst="rect">
                <a:avLst/>
              </a:prstGeom>
              <a:noFill/>
            </p:spPr>
            <p:txBody>
              <a:bodyPr wrap="square" rtlCol="0">
                <a:spAutoFit/>
              </a:bodyPr>
              <a:p>
                <a:pPr lvl="0" algn="l">
                  <a:lnSpc>
                    <a:spcPct val="150000"/>
                  </a:lnSpc>
                  <a:buClrTx/>
                  <a:buSzTx/>
                  <a:buFontTx/>
                </a:pPr>
                <a:r>
                  <a:rPr lang="zh-CN" altLang="en-US" sz="1600">
                    <a:sym typeface="+mn-ea"/>
                  </a:rPr>
                  <a:t>解码器部分是一个带有三个attention模块的单层LSTM。</a:t>
                </a:r>
                <a:endParaRPr lang="zh-CN" altLang="en-US" sz="1600">
                  <a:sym typeface="+mn-ea"/>
                </a:endParaRPr>
              </a:p>
              <a:p>
                <a:pPr lvl="0" algn="l">
                  <a:lnSpc>
                    <a:spcPct val="150000"/>
                  </a:lnSpc>
                  <a:buClrTx/>
                  <a:buSzTx/>
                  <a:buFontTx/>
                </a:pPr>
                <a:r>
                  <a:rPr lang="zh-CN" altLang="en-US" sz="1600">
                    <a:sym typeface="+mn-ea"/>
                  </a:rPr>
                  <a:t>其中 W都是可训练的权重，</a:t>
                </a:r>
                <a14:m>
                  <m:oMath xmlns:m="http://schemas.openxmlformats.org/officeDocument/2006/math">
                    <m:sSub>
                      <m:sSubPr>
                        <m:ctrlPr>
                          <a:rPr lang="zh-CN" altLang="en-US" sz="1600">
                            <a:sym typeface="+mn-ea"/>
                          </a:rPr>
                        </m:ctrlPr>
                      </m:sSubPr>
                      <m:e>
                        <m:r>
                          <a:rPr lang="zh-CN" altLang="en-US" sz="1600">
                            <a:latin typeface="Cambria Math" panose="02040503050406030204" charset="0"/>
                            <a:sym typeface="+mn-ea"/>
                          </a:rPr>
                          <m:t>𝑜</m:t>
                        </m:r>
                      </m:e>
                      <m:sub>
                        <m:r>
                          <a:rPr lang="zh-CN" altLang="en-US" sz="1600">
                            <a:latin typeface="Cambria Math" panose="02040503050406030204" charset="0"/>
                            <a:sym typeface="+mn-ea"/>
                          </a:rPr>
                          <m:t>𝑖</m:t>
                        </m:r>
                      </m:sub>
                    </m:sSub>
                    <m:r>
                      <a:rPr lang="zh-CN" altLang="en-US" sz="1600">
                        <a:latin typeface="Cambria Math" panose="02040503050406030204" charset="0"/>
                        <a:sym typeface="+mn-ea"/>
                      </a:rPr>
                      <m:t>和</m:t>
                    </m:r>
                    <m:sSub>
                      <m:sSubPr>
                        <m:ctrlPr>
                          <a:rPr lang="zh-CN" altLang="en-US" sz="1600">
                            <a:sym typeface="+mn-ea"/>
                          </a:rPr>
                        </m:ctrlPr>
                      </m:sSubPr>
                      <m:e>
                        <m:r>
                          <a:rPr lang="zh-CN" altLang="en-US" sz="1600">
                            <a:latin typeface="Cambria Math" panose="02040503050406030204" charset="0"/>
                            <a:sym typeface="+mn-ea"/>
                          </a:rPr>
                          <m:t>𝑟</m:t>
                        </m:r>
                      </m:e>
                      <m:sub>
                        <m:r>
                          <a:rPr lang="zh-CN" altLang="en-US" sz="1600">
                            <a:latin typeface="Cambria Math" panose="02040503050406030204" charset="0"/>
                            <a:sym typeface="+mn-ea"/>
                          </a:rPr>
                          <m:t>𝑖</m:t>
                        </m:r>
                      </m:sub>
                    </m:sSub>
                    <m:r>
                      <a:rPr lang="zh-CN" altLang="en-US" sz="1600">
                        <a:latin typeface="Cambria Math" panose="02040503050406030204" charset="0"/>
                        <a:sym typeface="+mn-ea"/>
                      </a:rPr>
                      <m:t>分别代表图像和</m:t>
                    </m:r>
                    <m:r>
                      <a:rPr lang="zh-CN" altLang="en-US" sz="1600">
                        <a:latin typeface="Cambria Math" panose="02040503050406030204" charset="0"/>
                        <a:sym typeface="+mn-ea"/>
                      </a:rPr>
                      <m:t>关系三元组的第</m:t>
                    </m:r>
                    <m:r>
                      <a:rPr lang="zh-CN" altLang="en-US" sz="1600">
                        <a:latin typeface="Cambria Math" panose="02040503050406030204" charset="0"/>
                        <a:sym typeface="+mn-ea"/>
                      </a:rPr>
                      <m:t>𝑖</m:t>
                    </m:r>
                    <m:r>
                      <a:rPr lang="zh-CN" altLang="en-US" sz="1600">
                        <a:latin typeface="Cambria Math" panose="02040503050406030204" charset="0"/>
                        <a:sym typeface="+mn-ea"/>
                      </a:rPr>
                      <m:t>个特征</m:t>
                    </m:r>
                  </m:oMath>
                </a14:m>
                <a:endParaRPr lang="zh-CN" altLang="en-US" sz="1600">
                  <a:sym typeface="+mn-ea"/>
                </a:endParaRPr>
              </a:p>
              <a:p>
                <a:pPr lvl="0" algn="l">
                  <a:lnSpc>
                    <a:spcPct val="150000"/>
                  </a:lnSpc>
                  <a:buClrTx/>
                  <a:buSzTx/>
                  <a:buFontTx/>
                </a:pPr>
                <a14:m>
                  <m:oMath xmlns:m="http://schemas.openxmlformats.org/officeDocument/2006/math">
                    <m:sSub>
                      <m:sSubPr>
                        <m:ctrlPr>
                          <a:rPr lang="zh-CN" altLang="en-US" sz="1600">
                            <a:sym typeface="+mn-ea"/>
                          </a:rPr>
                        </m:ctrlPr>
                      </m:sSubPr>
                      <m:e>
                        <m:r>
                          <a:rPr lang="zh-CN" altLang="en-US" sz="1600">
                            <a:latin typeface="Cambria Math" panose="02040503050406030204" charset="0"/>
                            <a:sym typeface="+mn-ea"/>
                          </a:rPr>
                          <m:t>ℎ</m:t>
                        </m:r>
                      </m:e>
                      <m:sub>
                        <m:r>
                          <a:rPr lang="zh-CN" altLang="en-US" sz="1600">
                            <a:latin typeface="Cambria Math" panose="02040503050406030204" charset="0"/>
                            <a:sym typeface="+mn-ea"/>
                          </a:rPr>
                          <m:t>𝑡</m:t>
                        </m:r>
                        <m:r>
                          <a:rPr lang="zh-CN" altLang="en-US" sz="1600">
                            <a:latin typeface="Cambria Math" panose="02040503050406030204" charset="0"/>
                            <a:sym typeface="+mn-ea"/>
                          </a:rPr>
                          <m:t>−</m:t>
                        </m:r>
                        <m:r>
                          <a:rPr lang="zh-CN" altLang="en-US" sz="1600">
                            <a:latin typeface="Cambria Math" panose="02040503050406030204" charset="0"/>
                            <a:sym typeface="+mn-ea"/>
                          </a:rPr>
                          <m:t>1</m:t>
                        </m:r>
                      </m:sub>
                    </m:sSub>
                  </m:oMath>
                </a14:m>
                <a:r>
                  <a:rPr lang="zh-CN" altLang="en-US" sz="1600">
                    <a:sym typeface="+mn-ea"/>
                  </a:rPr>
                  <a:t>表示LSTM上一个时间步骤的隐藏向量。</a:t>
                </a:r>
                <a:endParaRPr lang="zh-CN" altLang="en-US" sz="1600">
                  <a:sym typeface="+mn-ea"/>
                </a:endParaRPr>
              </a:p>
              <a:p>
                <a:pPr lvl="0" algn="l">
                  <a:lnSpc>
                    <a:spcPct val="150000"/>
                  </a:lnSpc>
                  <a:buClrTx/>
                  <a:buSzTx/>
                  <a:buFontTx/>
                </a:pPr>
                <a:endParaRPr lang="zh-CN" altLang="en-US" sz="160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632460" y="3936365"/>
                <a:ext cx="7108825" cy="1731645"/>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文本框 2"/>
          <p:cNvSpPr txBox="1"/>
          <p:nvPr/>
        </p:nvSpPr>
        <p:spPr>
          <a:xfrm>
            <a:off x="29210" y="390525"/>
            <a:ext cx="1146810" cy="368300"/>
          </a:xfrm>
          <a:prstGeom prst="rect">
            <a:avLst/>
          </a:prstGeom>
          <a:noFill/>
        </p:spPr>
        <p:txBody>
          <a:bodyPr wrap="square" rtlCol="0">
            <a:spAutoFit/>
          </a:bodyPr>
          <a:p>
            <a:pPr algn="l"/>
            <a:r>
              <a:rPr lang="zh-CN" altLang="en-US">
                <a:solidFill>
                  <a:schemeClr val="accent5">
                    <a:lumMod val="75000"/>
                  </a:schemeClr>
                </a:solidFill>
              </a:rPr>
              <a:t>解码器</a:t>
            </a:r>
            <a:endParaRPr lang="zh-CN" altLang="en-US">
              <a:solidFill>
                <a:schemeClr val="accent5">
                  <a:lumMod val="75000"/>
                </a:schemeClr>
              </a:solidFill>
            </a:endParaRPr>
          </a:p>
        </p:txBody>
      </p:sp>
      <p:sp>
        <p:nvSpPr>
          <p:cNvPr id="14" name="文本框 13"/>
          <p:cNvSpPr txBox="1"/>
          <p:nvPr/>
        </p:nvSpPr>
        <p:spPr>
          <a:xfrm>
            <a:off x="2990850" y="0"/>
            <a:ext cx="9200515" cy="275590"/>
          </a:xfrm>
          <a:prstGeom prst="rect">
            <a:avLst/>
          </a:prstGeom>
          <a:noFill/>
        </p:spPr>
        <p:txBody>
          <a:bodyPr wrap="square" rtlCol="0">
            <a:spAutoFit/>
          </a:bodyPr>
          <a:p>
            <a:pPr algn="r"/>
            <a:r>
              <a:rPr lang="en-US" altLang="zh-CN" sz="1200"/>
              <a:t>Know More Say Less: Image Captioning Based on Scene Graphs</a:t>
            </a:r>
            <a:r>
              <a:rPr lang="zh-CN" altLang="en-US" sz="1200"/>
              <a:t>（IEEE Transactions on Multimedia</a:t>
            </a:r>
            <a:r>
              <a:rPr lang="en-US" altLang="zh-CN" sz="1200"/>
              <a:t> 2019</a:t>
            </a:r>
            <a:r>
              <a:rPr lang="zh-CN" altLang="en-US" sz="1200"/>
              <a:t>）</a:t>
            </a:r>
            <a:endParaRPr lang="zh-CN" altLang="en-US" sz="1200"/>
          </a:p>
        </p:txBody>
      </p:sp>
      <p:sp>
        <p:nvSpPr>
          <p:cNvPr id="15" name="文本框 14"/>
          <p:cNvSpPr txBox="1"/>
          <p:nvPr/>
        </p:nvSpPr>
        <p:spPr>
          <a:xfrm>
            <a:off x="0" y="-18415"/>
            <a:ext cx="1176020" cy="460375"/>
          </a:xfrm>
          <a:prstGeom prst="rect">
            <a:avLst/>
          </a:prstGeom>
          <a:noFill/>
        </p:spPr>
        <p:txBody>
          <a:bodyPr wrap="none" rtlCol="0">
            <a:spAutoFit/>
          </a:bodyPr>
          <a:p>
            <a:pPr algn="l"/>
            <a:r>
              <a:rPr lang="en-US" altLang="zh-CN" sz="2400">
                <a:solidFill>
                  <a:schemeClr val="accent5">
                    <a:lumMod val="75000"/>
                  </a:schemeClr>
                </a:solidFill>
                <a:sym typeface="+mn-ea"/>
              </a:rPr>
              <a:t>Method</a:t>
            </a:r>
            <a:endParaRPr lang="en-US" altLang="zh-CN" sz="2400">
              <a:solidFill>
                <a:schemeClr val="accent5">
                  <a:lumMod val="75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6864350" y="2519680"/>
            <a:ext cx="4878070" cy="3946525"/>
          </a:xfrm>
          <a:prstGeom prst="rect">
            <a:avLst/>
          </a:prstGeom>
        </p:spPr>
      </p:pic>
      <p:sp>
        <p:nvSpPr>
          <p:cNvPr id="6" name="文本框 5"/>
          <p:cNvSpPr txBox="1"/>
          <p:nvPr/>
        </p:nvSpPr>
        <p:spPr>
          <a:xfrm>
            <a:off x="554990" y="3606800"/>
            <a:ext cx="5662295" cy="1337945"/>
          </a:xfrm>
          <a:prstGeom prst="rect">
            <a:avLst/>
          </a:prstGeom>
          <a:noFill/>
        </p:spPr>
        <p:txBody>
          <a:bodyPr wrap="square" rtlCol="0">
            <a:spAutoFit/>
          </a:bodyPr>
          <a:p>
            <a:pPr fontAlgn="auto">
              <a:lnSpc>
                <a:spcPct val="150000"/>
              </a:lnSpc>
            </a:pPr>
            <a:r>
              <a:rPr lang="zh-CN" altLang="en-US"/>
              <a:t>由于</a:t>
            </a:r>
            <a:r>
              <a:rPr lang="en-US" altLang="zh-CN"/>
              <a:t>GT</a:t>
            </a:r>
            <a:r>
              <a:rPr lang="zh-CN" altLang="en-US"/>
              <a:t>中平均关系数量在</a:t>
            </a:r>
            <a:r>
              <a:rPr lang="en-US" altLang="zh-CN"/>
              <a:t>6.2</a:t>
            </a:r>
            <a:r>
              <a:rPr lang="zh-CN" altLang="en-US"/>
              <a:t>，因此作者分别尝试了使用</a:t>
            </a:r>
            <a:r>
              <a:rPr lang="en-US" altLang="zh-CN"/>
              <a:t>TOP5</a:t>
            </a:r>
            <a:r>
              <a:rPr lang="zh-CN" altLang="en-US"/>
              <a:t>、</a:t>
            </a:r>
            <a:r>
              <a:rPr lang="en-US" altLang="zh-CN"/>
              <a:t>10</a:t>
            </a:r>
            <a:r>
              <a:rPr lang="zh-CN" altLang="en-US"/>
              <a:t>、</a:t>
            </a:r>
            <a:r>
              <a:rPr lang="en-US" altLang="zh-CN"/>
              <a:t>15</a:t>
            </a:r>
            <a:r>
              <a:rPr lang="zh-CN" altLang="en-US"/>
              <a:t>关系进行训练后的验证结果。表明使用</a:t>
            </a:r>
            <a:r>
              <a:rPr lang="en-US" altLang="zh-CN"/>
              <a:t>TOP10</a:t>
            </a:r>
            <a:r>
              <a:rPr lang="zh-CN" altLang="en-US"/>
              <a:t>关系进行训练效果最好，更多会产生</a:t>
            </a:r>
            <a:r>
              <a:rPr lang="zh-CN" altLang="en-US"/>
              <a:t>噪声。</a:t>
            </a:r>
            <a:endParaRPr lang="zh-CN" altLang="en-US"/>
          </a:p>
        </p:txBody>
      </p:sp>
      <p:pic>
        <p:nvPicPr>
          <p:cNvPr id="8" name="图片 7"/>
          <p:cNvPicPr>
            <a:picLocks noChangeAspect="1"/>
          </p:cNvPicPr>
          <p:nvPr/>
        </p:nvPicPr>
        <p:blipFill>
          <a:blip r:embed="rId2"/>
          <a:stretch>
            <a:fillRect/>
          </a:stretch>
        </p:blipFill>
        <p:spPr>
          <a:xfrm>
            <a:off x="513080" y="735965"/>
            <a:ext cx="11152505" cy="1323340"/>
          </a:xfrm>
          <a:prstGeom prst="rect">
            <a:avLst/>
          </a:prstGeom>
        </p:spPr>
      </p:pic>
      <p:sp>
        <p:nvSpPr>
          <p:cNvPr id="9" name="文本框 8"/>
          <p:cNvSpPr txBox="1"/>
          <p:nvPr/>
        </p:nvSpPr>
        <p:spPr>
          <a:xfrm>
            <a:off x="2049780" y="2120900"/>
            <a:ext cx="7040880" cy="368300"/>
          </a:xfrm>
          <a:prstGeom prst="rect">
            <a:avLst/>
          </a:prstGeom>
          <a:noFill/>
        </p:spPr>
        <p:txBody>
          <a:bodyPr wrap="none" rtlCol="0">
            <a:spAutoFit/>
          </a:bodyPr>
          <a:p>
            <a:r>
              <a:rPr lang="zh-CN" altLang="en-US"/>
              <a:t>作者对比了三种关系编码方式对结果的影响，表明平均池化</a:t>
            </a:r>
            <a:r>
              <a:rPr lang="zh-CN" altLang="en-US"/>
              <a:t>效果最好</a:t>
            </a:r>
            <a:endParaRPr lang="zh-CN" altLang="en-US"/>
          </a:p>
        </p:txBody>
      </p:sp>
      <p:sp>
        <p:nvSpPr>
          <p:cNvPr id="3" name="文本框 2"/>
          <p:cNvSpPr txBox="1"/>
          <p:nvPr/>
        </p:nvSpPr>
        <p:spPr>
          <a:xfrm>
            <a:off x="3874135" y="0"/>
            <a:ext cx="8317230" cy="275590"/>
          </a:xfrm>
          <a:prstGeom prst="rect">
            <a:avLst/>
          </a:prstGeom>
          <a:noFill/>
        </p:spPr>
        <p:txBody>
          <a:bodyPr wrap="square" rtlCol="0">
            <a:spAutoFit/>
          </a:bodyPr>
          <a:p>
            <a:pPr algn="r"/>
            <a:r>
              <a:rPr lang="en-US" altLang="zh-CN" sz="1200"/>
              <a:t>Know More Say Less: Image Captioning Based on Scene Graphs</a:t>
            </a:r>
            <a:r>
              <a:rPr lang="zh-CN" altLang="en-US" sz="1200"/>
              <a:t>（IEEE Transactions on Multimedia</a:t>
            </a:r>
            <a:r>
              <a:rPr lang="en-US" altLang="zh-CN" sz="1200"/>
              <a:t> 2019</a:t>
            </a:r>
            <a:r>
              <a:rPr lang="zh-CN" altLang="en-US" sz="1200"/>
              <a:t>）</a:t>
            </a:r>
            <a:endParaRPr lang="zh-CN" altLang="en-US" sz="1200"/>
          </a:p>
        </p:txBody>
      </p:sp>
      <p:sp>
        <p:nvSpPr>
          <p:cNvPr id="10" name="文本框 9"/>
          <p:cNvSpPr txBox="1"/>
          <p:nvPr/>
        </p:nvSpPr>
        <p:spPr>
          <a:xfrm>
            <a:off x="0" y="0"/>
            <a:ext cx="2653030"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Ablative Studies</a:t>
            </a:r>
            <a:endParaRPr lang="en-US" altLang="zh-CN" sz="2400">
              <a:solidFill>
                <a:schemeClr val="accent5">
                  <a:lumMod val="75000"/>
                </a:schemeClr>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91795" y="3472815"/>
            <a:ext cx="11532235" cy="28765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60985" y="548640"/>
            <a:ext cx="11663045" cy="2508885"/>
          </a:xfrm>
          <a:prstGeom prst="rect">
            <a:avLst/>
          </a:prstGeom>
        </p:spPr>
      </p:pic>
      <p:sp>
        <p:nvSpPr>
          <p:cNvPr id="7" name="文本框 6"/>
          <p:cNvSpPr txBox="1"/>
          <p:nvPr/>
        </p:nvSpPr>
        <p:spPr>
          <a:xfrm>
            <a:off x="391160" y="6253480"/>
            <a:ext cx="11532235" cy="521970"/>
          </a:xfrm>
          <a:prstGeom prst="rect">
            <a:avLst/>
          </a:prstGeom>
          <a:noFill/>
        </p:spPr>
        <p:txBody>
          <a:bodyPr wrap="square" rtlCol="0" anchor="t">
            <a:spAutoFit/>
          </a:bodyPr>
          <a:p>
            <a:r>
              <a:rPr lang="zh-CN" altLang="en-US" sz="1400"/>
              <a:t>Ensemble models can always obtain</a:t>
            </a:r>
            <a:r>
              <a:rPr lang="en-US" altLang="zh-CN" sz="1400"/>
              <a:t> </a:t>
            </a:r>
            <a:r>
              <a:rPr lang="zh-CN" altLang="en-US" sz="1400"/>
              <a:t>better results than single model. The results on the online MS</a:t>
            </a:r>
            <a:r>
              <a:rPr lang="en-US" altLang="zh-CN" sz="1400"/>
              <a:t> </a:t>
            </a:r>
            <a:r>
              <a:rPr lang="zh-CN" altLang="en-US" sz="1400"/>
              <a:t>COCO test server demonstrate the effectiveness of our proposed</a:t>
            </a:r>
            <a:r>
              <a:rPr lang="en-US" altLang="zh-CN" sz="1400"/>
              <a:t> </a:t>
            </a:r>
            <a:r>
              <a:rPr lang="zh-CN" altLang="en-US" sz="1400"/>
              <a:t>method.</a:t>
            </a:r>
            <a:endParaRPr lang="zh-CN" altLang="en-US" sz="1400"/>
          </a:p>
        </p:txBody>
      </p:sp>
      <p:sp>
        <p:nvSpPr>
          <p:cNvPr id="8" name="文本框 7"/>
          <p:cNvSpPr txBox="1"/>
          <p:nvPr/>
        </p:nvSpPr>
        <p:spPr>
          <a:xfrm>
            <a:off x="2235835" y="0"/>
            <a:ext cx="9955530" cy="275590"/>
          </a:xfrm>
          <a:prstGeom prst="rect">
            <a:avLst/>
          </a:prstGeom>
          <a:noFill/>
        </p:spPr>
        <p:txBody>
          <a:bodyPr wrap="square" rtlCol="0">
            <a:spAutoFit/>
          </a:bodyPr>
          <a:p>
            <a:pPr algn="r"/>
            <a:r>
              <a:rPr lang="en-US" altLang="zh-CN" sz="1200"/>
              <a:t>Know More Say Less: Image Captioning Based on Scene Graphs</a:t>
            </a:r>
            <a:r>
              <a:rPr lang="zh-CN" altLang="en-US" sz="1200"/>
              <a:t>（IEEE Transactions on Multimedia</a:t>
            </a:r>
            <a:r>
              <a:rPr lang="en-US" altLang="zh-CN" sz="1200"/>
              <a:t> 2019</a:t>
            </a:r>
            <a:r>
              <a:rPr lang="zh-CN" altLang="en-US" sz="1200"/>
              <a:t>）</a:t>
            </a:r>
            <a:endParaRPr lang="zh-CN" altLang="en-US" sz="1200"/>
          </a:p>
        </p:txBody>
      </p:sp>
      <p:sp>
        <p:nvSpPr>
          <p:cNvPr id="9" name="文本框 8"/>
          <p:cNvSpPr txBox="1"/>
          <p:nvPr/>
        </p:nvSpPr>
        <p:spPr>
          <a:xfrm>
            <a:off x="0" y="3066415"/>
            <a:ext cx="2017395"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Result</a:t>
            </a:r>
            <a:endParaRPr lang="en-US" altLang="zh-CN" sz="2400">
              <a:solidFill>
                <a:schemeClr val="accent5">
                  <a:lumMod val="75000"/>
                </a:schemeClr>
              </a:solidFill>
              <a:sym typeface="+mn-ea"/>
            </a:endParaRPr>
          </a:p>
        </p:txBody>
      </p:sp>
      <p:sp>
        <p:nvSpPr>
          <p:cNvPr id="10" name="文本框 9"/>
          <p:cNvSpPr txBox="1"/>
          <p:nvPr/>
        </p:nvSpPr>
        <p:spPr>
          <a:xfrm>
            <a:off x="0" y="0"/>
            <a:ext cx="2653030"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Ablative Studies</a:t>
            </a:r>
            <a:endParaRPr lang="en-US" altLang="zh-CN" sz="2400">
              <a:solidFill>
                <a:schemeClr val="accent5">
                  <a:lumMod val="75000"/>
                </a:schemeClr>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90955" y="316230"/>
            <a:ext cx="9608820" cy="5325110"/>
          </a:xfrm>
          <a:prstGeom prst="rect">
            <a:avLst/>
          </a:prstGeom>
        </p:spPr>
      </p:pic>
      <p:sp>
        <p:nvSpPr>
          <p:cNvPr id="5" name="文本框 4"/>
          <p:cNvSpPr txBox="1"/>
          <p:nvPr/>
        </p:nvSpPr>
        <p:spPr>
          <a:xfrm>
            <a:off x="1524000" y="5681980"/>
            <a:ext cx="8387715" cy="922020"/>
          </a:xfrm>
          <a:prstGeom prst="rect">
            <a:avLst/>
          </a:prstGeom>
          <a:noFill/>
        </p:spPr>
        <p:txBody>
          <a:bodyPr wrap="square" rtlCol="0">
            <a:spAutoFit/>
          </a:bodyPr>
          <a:p>
            <a:pPr lvl="0" algn="l">
              <a:lnSpc>
                <a:spcPct val="150000"/>
              </a:lnSpc>
              <a:buClrTx/>
              <a:buSzTx/>
              <a:buFontTx/>
            </a:pPr>
            <a:r>
              <a:rPr lang="zh-CN" altLang="en-US">
                <a:sym typeface="+mn-ea"/>
              </a:rPr>
              <a:t>可以发现，每当输出关系词的时候模型</a:t>
            </a:r>
            <a:r>
              <a:rPr lang="zh-CN" altLang="en-US">
                <a:sym typeface="+mn-ea"/>
              </a:rPr>
              <a:t>vt</a:t>
            </a:r>
            <a:r>
              <a:rPr lang="zh-CN" altLang="en-US">
                <a:sym typeface="+mn-ea"/>
              </a:rPr>
              <a:t>会明显更小，而输出名词则</a:t>
            </a:r>
            <a:r>
              <a:rPr lang="zh-CN" altLang="en-US">
                <a:sym typeface="+mn-ea"/>
              </a:rPr>
              <a:t>相反。</a:t>
            </a:r>
            <a:endParaRPr lang="zh-CN" altLang="en-US">
              <a:sym typeface="+mn-ea"/>
            </a:endParaRPr>
          </a:p>
          <a:p>
            <a:pPr lvl="0" algn="l">
              <a:lnSpc>
                <a:spcPct val="150000"/>
              </a:lnSpc>
              <a:buClrTx/>
              <a:buSzTx/>
              <a:buFontTx/>
            </a:pPr>
            <a:r>
              <a:rPr lang="zh-CN" altLang="en-US">
                <a:sym typeface="+mn-ea"/>
              </a:rPr>
              <a:t>对应</a:t>
            </a:r>
            <a:r>
              <a:rPr lang="zh-CN" altLang="en-US">
                <a:sym typeface="+mn-ea"/>
              </a:rPr>
              <a:t>object</a:t>
            </a:r>
            <a:r>
              <a:rPr lang="zh-CN" altLang="en-US">
                <a:sym typeface="+mn-ea"/>
              </a:rPr>
              <a:t>的得分会在对应输出是显著</a:t>
            </a:r>
            <a:r>
              <a:rPr lang="zh-CN" altLang="en-US">
                <a:sym typeface="+mn-ea"/>
              </a:rPr>
              <a:t>上升。</a:t>
            </a:r>
            <a:endParaRPr lang="zh-CN" altLang="en-US">
              <a:sym typeface="+mn-ea"/>
            </a:endParaRPr>
          </a:p>
        </p:txBody>
      </p:sp>
      <p:sp>
        <p:nvSpPr>
          <p:cNvPr id="6" name="文本框 5"/>
          <p:cNvSpPr txBox="1"/>
          <p:nvPr/>
        </p:nvSpPr>
        <p:spPr>
          <a:xfrm>
            <a:off x="5445125" y="0"/>
            <a:ext cx="6746240" cy="275590"/>
          </a:xfrm>
          <a:prstGeom prst="rect">
            <a:avLst/>
          </a:prstGeom>
          <a:noFill/>
        </p:spPr>
        <p:txBody>
          <a:bodyPr wrap="square" rtlCol="0">
            <a:spAutoFit/>
          </a:bodyPr>
          <a:p>
            <a:pPr algn="r"/>
            <a:r>
              <a:rPr lang="en-US" altLang="zh-CN" sz="1200"/>
              <a:t>Know More Say Less: Image Captioning Based on Scene Graphs</a:t>
            </a:r>
            <a:r>
              <a:rPr lang="zh-CN" altLang="en-US" sz="1200"/>
              <a:t>（IEEE Transactions on Multimedia</a:t>
            </a:r>
            <a:r>
              <a:rPr lang="en-US" altLang="zh-CN" sz="1200"/>
              <a:t> 2019</a:t>
            </a:r>
            <a:r>
              <a:rPr lang="zh-CN" altLang="en-US" sz="1200"/>
              <a:t>）</a:t>
            </a:r>
            <a:endParaRPr lang="zh-CN" altLang="en-US" sz="1200"/>
          </a:p>
        </p:txBody>
      </p:sp>
      <p:sp>
        <p:nvSpPr>
          <p:cNvPr id="9" name="文本框 8"/>
          <p:cNvSpPr txBox="1"/>
          <p:nvPr/>
        </p:nvSpPr>
        <p:spPr>
          <a:xfrm>
            <a:off x="0" y="0"/>
            <a:ext cx="2017395" cy="460375"/>
          </a:xfrm>
          <a:prstGeom prst="rect">
            <a:avLst/>
          </a:prstGeom>
          <a:noFill/>
        </p:spPr>
        <p:txBody>
          <a:bodyPr wrap="square" rtlCol="0">
            <a:spAutoFit/>
          </a:bodyPr>
          <a:p>
            <a:pPr lvl="0" algn="l">
              <a:buClrTx/>
              <a:buSzTx/>
              <a:buFontTx/>
            </a:pPr>
            <a:r>
              <a:rPr lang="en-US" altLang="zh-CN" sz="2400">
                <a:solidFill>
                  <a:schemeClr val="accent5">
                    <a:lumMod val="75000"/>
                  </a:schemeClr>
                </a:solidFill>
                <a:sym typeface="+mn-ea"/>
              </a:rPr>
              <a:t>Result</a:t>
            </a:r>
            <a:endParaRPr lang="en-US" altLang="zh-CN" sz="2400">
              <a:solidFill>
                <a:schemeClr val="accent5">
                  <a:lumMod val="75000"/>
                </a:schemeClr>
              </a:solidFill>
              <a:sym typeface="+mn-ea"/>
            </a:endParaRPr>
          </a:p>
        </p:txBody>
      </p:sp>
    </p:spTree>
  </p:cSld>
  <p:clrMapOvr>
    <a:masterClrMapping/>
  </p:clrMapOvr>
</p:sld>
</file>

<file path=ppt/tags/tag1.xml><?xml version="1.0" encoding="utf-8"?>
<p:tagLst xmlns:p="http://schemas.openxmlformats.org/presentationml/2006/main">
  <p:tag name="KSO_WM_UNIT_PLACING_PICTURE_USER_VIEWPORT" val="{&quot;height&quot;:9030,&quot;width&quot;:9585}"/>
</p:tagLst>
</file>

<file path=ppt/tags/tag2.xml><?xml version="1.0" encoding="utf-8"?>
<p:tagLst xmlns:p="http://schemas.openxmlformats.org/presentationml/2006/main">
  <p:tag name="KSO_WM_UNIT_TABLE_BEAUTIFY" val="smartTable{2edb24e0-04a1-4e9f-8c57-a086cc1fe867}"/>
  <p:tag name="TABLE_EMPHASIZE_COLOR" val="16736824"/>
  <p:tag name="TABLE_SKINIDX" val="2"/>
  <p:tag name="TABLE_COLORIDX" val="3"/>
  <p:tag name="TABLE_COLOR_RGB" val="0x000000*0xFFFFFF*0x212121*0xFFFFFF*0xFF6238*0xFFD147*0xFFB57D*0xFF7A51*0xFFD791*0xFF8C6D"/>
  <p:tag name="TABLE_ENDDRAG_ORIGIN_RECT" val="467*389"/>
  <p:tag name="TABLE_ENDDRAG_RECT" val="492*81*467*389"/>
</p:tagLst>
</file>

<file path=ppt/tags/tag3.xml><?xml version="1.0" encoding="utf-8"?>
<p:tagLst xmlns:p="http://schemas.openxmlformats.org/presentationml/2006/main">
  <p:tag name="KSO_WM_UNIT_PLACING_PICTURE_USER_VIEWPORT" val="{&quot;height&quot;:4530,&quot;width&quot;:17070}"/>
</p:tagLst>
</file>

<file path=ppt/tags/tag4.xml><?xml version="1.0" encoding="utf-8"?>
<p:tagLst xmlns:p="http://schemas.openxmlformats.org/presentationml/2006/main">
  <p:tag name="KSO_WM_UNIT_PLACING_PICTURE_USER_VIEWPORT" val="{&quot;height&quot;:3525,&quot;width&quot;:17130}"/>
</p:tagLst>
</file>

<file path=ppt/tags/tag5.xml><?xml version="1.0" encoding="utf-8"?>
<p:tagLst xmlns:p="http://schemas.openxmlformats.org/presentationml/2006/main">
  <p:tag name="KSO_WM_UNIT_PLACING_PICTURE_USER_VIEWPORT" val="{&quot;height&quot;:5700,&quot;width&quot;:10005}"/>
</p:tagLst>
</file>

<file path=ppt/tags/tag6.xml><?xml version="1.0" encoding="utf-8"?>
<p:tagLst xmlns:p="http://schemas.openxmlformats.org/presentationml/2006/main">
  <p:tag name="KSO_WM_UNIT_TABLE_BEAUTIFY" val="smartTable{72b909cc-32bb-4ce7-8ae6-6d45ea297340}"/>
  <p:tag name="TABLE_ENDDRAG_ORIGIN_RECT" val="422*289"/>
  <p:tag name="TABLE_ENDDRAG_RECT" val="144*165*422*289"/>
</p:tagLst>
</file>

<file path=ppt/tags/tag7.xml><?xml version="1.0" encoding="utf-8"?>
<p:tagLst xmlns:p="http://schemas.openxmlformats.org/presentationml/2006/main">
  <p:tag name="KSO_WM_UNIT_PLACING_PICTURE_USER_VIEWPORT" val="{&quot;height&quot;:10791,&quot;width&quot;:17420}"/>
</p:tagLst>
</file>

<file path=ppt/tags/tag8.xml><?xml version="1.0" encoding="utf-8"?>
<p:tagLst xmlns:p="http://schemas.openxmlformats.org/presentationml/2006/main">
  <p:tag name="KSO_WM_UNIT_TABLE_BEAUTIFY" val="smartTable{c9ec945a-3e30-4dca-952b-bc58721477ca}"/>
  <p:tag name="TABLE_ENDDRAG_ORIGIN_RECT" val="784*355"/>
  <p:tag name="TABLE_ENDDRAG_RECT" val="144*180*784*355"/>
</p:tagLst>
</file>

<file path=ppt/tags/tag9.xml><?xml version="1.0" encoding="utf-8"?>
<p:tagLst xmlns:p="http://schemas.openxmlformats.org/presentationml/2006/main">
  <p:tag name="COMMONDATA" val="eyJoZGlkIjoiOTgzMWMyNWExYTY4Y2E1OWYzNDVhMTVjNGFlNWI4MD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5300</Words>
  <Application>WPS 演示</Application>
  <PresentationFormat>宽屏</PresentationFormat>
  <Paragraphs>391</Paragraphs>
  <Slides>26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6</vt:i4>
      </vt:variant>
      <vt:variant>
        <vt:lpstr>幻灯片标题</vt:lpstr>
      </vt:variant>
      <vt:variant>
        <vt:i4>26</vt:i4>
      </vt:variant>
    </vt:vector>
  </HeadingPairs>
  <TitlesOfParts>
    <vt:vector size="40" baseType="lpstr">
      <vt:lpstr>Arial</vt:lpstr>
      <vt:lpstr>宋体</vt:lpstr>
      <vt:lpstr>Wingdings</vt:lpstr>
      <vt:lpstr>Cambria Math</vt:lpstr>
      <vt:lpstr>Calibri</vt:lpstr>
      <vt:lpstr>微软雅黑</vt:lpstr>
      <vt:lpstr>Arial Unicode MS</vt:lpstr>
      <vt:lpstr>Office 主题</vt:lpstr>
      <vt:lpstr>Equation.KSEE3</vt:lpstr>
      <vt:lpstr>Equation.KSEE3</vt:lpstr>
      <vt:lpstr>Equation.DSMT4</vt:lpstr>
      <vt:lpstr>Equation.DSMT4</vt:lpstr>
      <vt:lpstr>Equation.KSEE3</vt:lpstr>
      <vt:lpstr>Equation.KSEE3</vt:lpstr>
      <vt:lpstr>Sence Graph In Image Caption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金裕达</cp:lastModifiedBy>
  <cp:revision>27</cp:revision>
  <dcterms:created xsi:type="dcterms:W3CDTF">2022-05-09T02:45:00Z</dcterms:created>
  <dcterms:modified xsi:type="dcterms:W3CDTF">2022-05-29T13:42:42Z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DF1FE77B07B9407F99FB7E25AA10760C</vt:lpwstr>
  </property>
  <property fmtid="{D5CDD505-2E9C-101B-9397-08002B2CF9AE}" pid="3" name="KSOProductBuildVer">
    <vt:lpwstr>2052-11.1.0.11744</vt:lpwstr>
  </property>
</Properties>
</file>